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60"/>
  </p:notesMasterIdLst>
  <p:sldIdLst>
    <p:sldId id="257" r:id="rId2"/>
    <p:sldId id="259" r:id="rId3"/>
    <p:sldId id="264" r:id="rId4"/>
    <p:sldId id="287" r:id="rId5"/>
    <p:sldId id="300" r:id="rId6"/>
    <p:sldId id="301" r:id="rId7"/>
    <p:sldId id="302" r:id="rId8"/>
    <p:sldId id="303" r:id="rId9"/>
    <p:sldId id="307" r:id="rId10"/>
    <p:sldId id="308" r:id="rId11"/>
    <p:sldId id="309" r:id="rId12"/>
    <p:sldId id="310" r:id="rId13"/>
    <p:sldId id="311" r:id="rId14"/>
    <p:sldId id="312" r:id="rId15"/>
    <p:sldId id="313" r:id="rId16"/>
    <p:sldId id="314" r:id="rId17"/>
    <p:sldId id="315" r:id="rId18"/>
    <p:sldId id="304" r:id="rId19"/>
    <p:sldId id="305" r:id="rId20"/>
    <p:sldId id="306" r:id="rId21"/>
    <p:sldId id="269" r:id="rId22"/>
    <p:sldId id="265" r:id="rId23"/>
    <p:sldId id="270" r:id="rId24"/>
    <p:sldId id="289" r:id="rId25"/>
    <p:sldId id="290" r:id="rId26"/>
    <p:sldId id="291" r:id="rId27"/>
    <p:sldId id="292" r:id="rId28"/>
    <p:sldId id="293" r:id="rId29"/>
    <p:sldId id="294" r:id="rId30"/>
    <p:sldId id="260" r:id="rId31"/>
    <p:sldId id="267" r:id="rId32"/>
    <p:sldId id="268" r:id="rId33"/>
    <p:sldId id="288" r:id="rId34"/>
    <p:sldId id="261" r:id="rId35"/>
    <p:sldId id="266" r:id="rId36"/>
    <p:sldId id="271" r:id="rId37"/>
    <p:sldId id="273" r:id="rId38"/>
    <p:sldId id="272" r:id="rId39"/>
    <p:sldId id="274" r:id="rId40"/>
    <p:sldId id="275" r:id="rId41"/>
    <p:sldId id="276" r:id="rId42"/>
    <p:sldId id="277" r:id="rId43"/>
    <p:sldId id="278" r:id="rId44"/>
    <p:sldId id="279" r:id="rId45"/>
    <p:sldId id="262" r:id="rId46"/>
    <p:sldId id="280" r:id="rId47"/>
    <p:sldId id="281" r:id="rId48"/>
    <p:sldId id="282" r:id="rId49"/>
    <p:sldId id="283" r:id="rId50"/>
    <p:sldId id="284" r:id="rId51"/>
    <p:sldId id="285" r:id="rId52"/>
    <p:sldId id="286" r:id="rId53"/>
    <p:sldId id="295" r:id="rId54"/>
    <p:sldId id="296" r:id="rId55"/>
    <p:sldId id="297" r:id="rId56"/>
    <p:sldId id="298" r:id="rId57"/>
    <p:sldId id="299" r:id="rId58"/>
    <p:sldId id="26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7" autoAdjust="0"/>
    <p:restoredTop sz="73005" autoAdjust="0"/>
  </p:normalViewPr>
  <p:slideViewPr>
    <p:cSldViewPr snapToGrid="0">
      <p:cViewPr>
        <p:scale>
          <a:sx n="75" d="100"/>
          <a:sy n="75" d="100"/>
        </p:scale>
        <p:origin x="546" y="24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F2595-58D2-46D6-8B21-050F96345714}" type="datetimeFigureOut">
              <a:rPr lang="en-US" smtClean="0"/>
              <a:t>5/20/2024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45A4A-C067-4445-BB30-6CC43AC55F8D}" type="slidenum">
              <a:rPr lang="en-US" smtClean="0"/>
              <a:t>‹#›</a:t>
            </a:fld>
            <a:endParaRPr lang="en-US"/>
          </a:p>
        </p:txBody>
      </p:sp>
    </p:spTree>
    <p:extLst>
      <p:ext uri="{BB962C8B-B14F-4D97-AF65-F5344CB8AC3E}">
        <p14:creationId xmlns:p14="http://schemas.microsoft.com/office/powerpoint/2010/main" val="50457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a:t>
            </a:fld>
            <a:endParaRPr lang="en-US"/>
          </a:p>
        </p:txBody>
      </p:sp>
    </p:spTree>
    <p:extLst>
      <p:ext uri="{BB962C8B-B14F-4D97-AF65-F5344CB8AC3E}">
        <p14:creationId xmlns:p14="http://schemas.microsoft.com/office/powerpoint/2010/main" val="236585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Hai</a:t>
            </a:r>
            <a:r>
              <a:rPr lang="en-US" baseline="0" dirty="0" smtClean="0"/>
              <a:t> cấu phần cluster </a:t>
            </a:r>
            <a:r>
              <a:rPr lang="en-US" baseline="0" dirty="0" err="1" smtClean="0"/>
              <a:t>bầu</a:t>
            </a:r>
            <a:r>
              <a:rPr lang="en-US" baseline="0" dirty="0" smtClean="0"/>
              <a:t> </a:t>
            </a:r>
            <a:r>
              <a:rPr lang="en-US" baseline="0" dirty="0" err="1" smtClean="0"/>
              <a:t>chọn</a:t>
            </a:r>
            <a:r>
              <a:rPr lang="en-US" baseline="0" dirty="0" smtClean="0"/>
              <a:t> </a:t>
            </a:r>
            <a:r>
              <a:rPr lang="en-US" baseline="0" dirty="0" err="1" smtClean="0"/>
              <a:t>thông</a:t>
            </a:r>
            <a:r>
              <a:rPr lang="en-US" baseline="0" dirty="0" smtClean="0"/>
              <a:t> qua window failover cluster, </a:t>
            </a:r>
            <a:r>
              <a:rPr lang="en-US" baseline="0" dirty="0" err="1" smtClean="0"/>
              <a:t>sharedisk</a:t>
            </a:r>
            <a:r>
              <a:rPr lang="en-US" baseline="0" dirty="0" smtClean="0"/>
              <a:t> </a:t>
            </a:r>
            <a:r>
              <a:rPr lang="en-US" baseline="0" dirty="0" err="1" smtClean="0"/>
              <a:t>nằm</a:t>
            </a:r>
            <a:r>
              <a:rPr lang="en-US" baseline="0" dirty="0" smtClean="0"/>
              <a:t> </a:t>
            </a:r>
            <a:r>
              <a:rPr lang="en-US" baseline="0" dirty="0" err="1" smtClean="0"/>
              <a:t>trên</a:t>
            </a:r>
            <a:r>
              <a:rPr lang="en-US" baseline="0" dirty="0" smtClean="0"/>
              <a:t> API01</a:t>
            </a:r>
          </a:p>
          <a:p>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cluster </a:t>
            </a:r>
            <a:r>
              <a:rPr lang="en-US" baseline="0" dirty="0" err="1" smtClean="0"/>
              <a:t>thông</a:t>
            </a:r>
            <a:r>
              <a:rPr lang="en-US" baseline="0" dirty="0" smtClean="0"/>
              <a:t> qua 03 </a:t>
            </a:r>
            <a:r>
              <a:rPr lang="en-US" baseline="0" dirty="0" err="1" smtClean="0"/>
              <a:t>cụm</a:t>
            </a:r>
            <a:r>
              <a:rPr lang="en-US" baseline="0" dirty="0" smtClean="0"/>
              <a:t> role: Apps, IC, Reporter</a:t>
            </a:r>
          </a:p>
          <a:p>
            <a:endParaRPr lang="en-US" baseline="0" dirty="0" smtClean="0"/>
          </a:p>
          <a:p>
            <a:r>
              <a:rPr lang="en-US" baseline="0" dirty="0" smtClean="0"/>
              <a:t>Applications: Bao </a:t>
            </a:r>
            <a:r>
              <a:rPr lang="en-US" baseline="0" dirty="0" err="1" smtClean="0"/>
              <a:t>gồm</a:t>
            </a:r>
            <a:r>
              <a:rPr lang="en-US" baseline="0" dirty="0" smtClean="0"/>
              <a:t> </a:t>
            </a:r>
            <a:r>
              <a:rPr lang="en-US" baseline="0" dirty="0" err="1" smtClean="0"/>
              <a:t>các</a:t>
            </a:r>
            <a:r>
              <a:rPr lang="en-US" baseline="0" dirty="0" smtClean="0"/>
              <a:t> dịch vụ</a:t>
            </a:r>
          </a:p>
          <a:p>
            <a:r>
              <a:rPr lang="en-US" baseline="0" dirty="0" smtClean="0"/>
              <a:t> -</a:t>
            </a:r>
          </a:p>
          <a:p>
            <a:r>
              <a:rPr lang="en-US" baseline="0" dirty="0" smtClean="0"/>
              <a:t> -</a:t>
            </a:r>
          </a:p>
          <a:p>
            <a:r>
              <a:rPr lang="en-US" baseline="0" dirty="0" smtClean="0"/>
              <a:t>IC:</a:t>
            </a:r>
          </a:p>
          <a:p>
            <a:r>
              <a:rPr lang="en-US" baseline="0" dirty="0" smtClean="0"/>
              <a:t> - </a:t>
            </a:r>
          </a:p>
          <a:p>
            <a:r>
              <a:rPr lang="en-US" baseline="0" dirty="0" smtClean="0"/>
              <a:t>- </a:t>
            </a:r>
          </a:p>
          <a:p>
            <a:endParaRPr lang="en-US" baseline="0" dirty="0" smtClean="0"/>
          </a:p>
          <a:p>
            <a:endParaRPr lang="en-US" baseline="0" dirty="0" smtClean="0"/>
          </a:p>
          <a:p>
            <a:r>
              <a:rPr lang="en-US" baseline="0" dirty="0" smtClean="0"/>
              <a:t>Reporter:</a:t>
            </a:r>
          </a:p>
          <a:p>
            <a:r>
              <a:rPr lang="en-US" baseline="0" dirty="0" smtClean="0"/>
              <a:t>-</a:t>
            </a:r>
          </a:p>
          <a:p>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13</a:t>
            </a:fld>
            <a:endParaRPr lang="en-US"/>
          </a:p>
        </p:txBody>
      </p:sp>
    </p:spTree>
    <p:extLst>
      <p:ext uri="{BB962C8B-B14F-4D97-AF65-F5344CB8AC3E}">
        <p14:creationId xmlns:p14="http://schemas.microsoft.com/office/powerpoint/2010/main" val="425114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Message</a:t>
            </a:r>
            <a:r>
              <a:rPr lang="en-US" baseline="0" dirty="0" smtClean="0"/>
              <a:t> Queue:</a:t>
            </a:r>
          </a:p>
          <a:p>
            <a:endParaRPr lang="en-US" baseline="0" dirty="0" smtClean="0"/>
          </a:p>
          <a:p>
            <a:r>
              <a:rPr lang="en-US" baseline="0" dirty="0" err="1" smtClean="0"/>
              <a:t>ConfigAPI</a:t>
            </a:r>
            <a:endParaRPr lang="en-US" baseline="0" dirty="0" smtClean="0"/>
          </a:p>
          <a:p>
            <a:endParaRPr lang="en-US" baseline="0" dirty="0" smtClean="0"/>
          </a:p>
          <a:p>
            <a:r>
              <a:rPr lang="en-US" baseline="0" dirty="0" err="1" smtClean="0"/>
              <a:t>DataManager</a:t>
            </a:r>
            <a:r>
              <a:rPr lang="en-US" baseline="0" dirty="0" smtClean="0"/>
              <a:t>: </a:t>
            </a:r>
          </a:p>
          <a:p>
            <a:r>
              <a:rPr lang="en-US" baseline="0" dirty="0" smtClean="0"/>
              <a:t>  </a:t>
            </a:r>
            <a:r>
              <a:rPr lang="en-US" baseline="0" dirty="0" err="1" smtClean="0"/>
              <a:t>Gồm</a:t>
            </a:r>
            <a:r>
              <a:rPr lang="en-US" baseline="0" dirty="0" smtClean="0"/>
              <a:t> </a:t>
            </a:r>
            <a:r>
              <a:rPr lang="en-US" baseline="0" dirty="0" err="1" smtClean="0"/>
              <a:t>các</a:t>
            </a:r>
            <a:r>
              <a:rPr lang="en-US" baseline="0" dirty="0" smtClean="0"/>
              <a:t> connector  Connector: </a:t>
            </a:r>
          </a:p>
          <a:p>
            <a:r>
              <a:rPr lang="en-US" baseline="0" dirty="0" smtClean="0"/>
              <a:t>	IC connect: Driver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Interaction Center </a:t>
            </a:r>
            <a:r>
              <a:rPr lang="en-US" baseline="0" dirty="0" err="1" smtClean="0"/>
              <a:t>trên</a:t>
            </a:r>
            <a:r>
              <a:rPr lang="en-US" baseline="0" dirty="0" smtClean="0"/>
              <a:t> </a:t>
            </a:r>
            <a:r>
              <a:rPr lang="en-US" baseline="0" dirty="0" err="1" smtClean="0"/>
              <a:t>Enggage</a:t>
            </a:r>
            <a:endParaRPr lang="en-US" baseline="0" dirty="0" smtClean="0"/>
          </a:p>
          <a:p>
            <a:r>
              <a:rPr lang="en-US" baseline="0" dirty="0" smtClean="0"/>
              <a:t>	DC </a:t>
            </a:r>
            <a:r>
              <a:rPr lang="en-US" baseline="0" dirty="0" err="1" smtClean="0"/>
              <a:t>connect:Driver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Distributed Cache </a:t>
            </a:r>
            <a:r>
              <a:rPr lang="en-US" baseline="0" dirty="0" err="1" smtClean="0"/>
              <a:t>trên</a:t>
            </a:r>
            <a:r>
              <a:rPr lang="en-US" baseline="0" dirty="0" smtClean="0"/>
              <a:t> Data Mart</a:t>
            </a:r>
          </a:p>
          <a:p>
            <a:r>
              <a:rPr lang="en-US" baseline="0" dirty="0" smtClean="0"/>
              <a:t>	DB Connect: Driver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DB</a:t>
            </a:r>
          </a:p>
          <a:p>
            <a:r>
              <a:rPr lang="en-US" baseline="0" dirty="0" smtClean="0"/>
              <a:t> Backend </a:t>
            </a:r>
            <a:r>
              <a:rPr lang="en-US" baseline="0" dirty="0" err="1" smtClean="0"/>
              <a:t>xử</a:t>
            </a:r>
            <a:r>
              <a:rPr lang="en-US" baseline="0" dirty="0" smtClean="0"/>
              <a:t> </a:t>
            </a:r>
            <a:r>
              <a:rPr lang="en-US" baseline="0" dirty="0" err="1" smtClean="0"/>
              <a:t>lý</a:t>
            </a:r>
            <a:r>
              <a:rPr lang="en-US" baseline="0" dirty="0" smtClean="0"/>
              <a:t>:</a:t>
            </a:r>
          </a:p>
          <a:p>
            <a:r>
              <a:rPr lang="en-US" baseline="0" dirty="0" smtClean="0"/>
              <a:t>	RTAIC</a:t>
            </a:r>
          </a:p>
          <a:p>
            <a:r>
              <a:rPr lang="en-US" baseline="0" dirty="0" smtClean="0"/>
              <a:t>	RTADC</a:t>
            </a:r>
          </a:p>
          <a:p>
            <a:r>
              <a:rPr lang="en-US" baseline="0" dirty="0" smtClean="0"/>
              <a:t>	</a:t>
            </a:r>
            <a:r>
              <a:rPr lang="en-US" baseline="0" dirty="0" err="1" smtClean="0"/>
              <a:t>DBManager</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14</a:t>
            </a:fld>
            <a:endParaRPr lang="en-US"/>
          </a:p>
        </p:txBody>
      </p:sp>
    </p:spTree>
    <p:extLst>
      <p:ext uri="{BB962C8B-B14F-4D97-AF65-F5344CB8AC3E}">
        <p14:creationId xmlns:p14="http://schemas.microsoft.com/office/powerpoint/2010/main" val="98997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Connection Manager: </a:t>
            </a:r>
            <a:r>
              <a:rPr lang="en-US"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CTI </a:t>
            </a:r>
            <a:r>
              <a:rPr lang="en-US" baseline="0" dirty="0" err="1" smtClean="0"/>
              <a:t>từ</a:t>
            </a:r>
            <a:r>
              <a:rPr lang="en-US" baseline="0" dirty="0" smtClean="0"/>
              <a:t> PBX </a:t>
            </a:r>
            <a:r>
              <a:rPr lang="en-US" baseline="0" dirty="0" err="1" smtClean="0"/>
              <a:t>để</a:t>
            </a:r>
            <a:r>
              <a:rPr lang="en-US" baseline="0" dirty="0" smtClean="0"/>
              <a:t>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báo</a:t>
            </a:r>
            <a:r>
              <a:rPr lang="en-US" baseline="0" dirty="0" smtClean="0"/>
              <a:t> </a:t>
            </a:r>
            <a:r>
              <a:rPr lang="en-US" baseline="0" dirty="0" err="1" smtClean="0"/>
              <a:t>hiệu</a:t>
            </a:r>
            <a:r>
              <a:rPr lang="en-US" baseline="0" dirty="0" smtClean="0"/>
              <a:t> </a:t>
            </a:r>
            <a:r>
              <a:rPr lang="en-US" baseline="0" dirty="0" err="1" smtClean="0"/>
              <a:t>cho</a:t>
            </a:r>
            <a:r>
              <a:rPr lang="en-US" baseline="0" dirty="0" smtClean="0"/>
              <a:t> </a:t>
            </a:r>
            <a:r>
              <a:rPr lang="en-US" baseline="0" dirty="0" err="1" smtClean="0"/>
              <a:t>IPCap</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chuyển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Retrieve</a:t>
            </a:r>
          </a:p>
          <a:p>
            <a:endParaRPr lang="en-US" baseline="0" dirty="0" smtClean="0"/>
          </a:p>
          <a:p>
            <a:r>
              <a:rPr lang="en-US" baseline="0" dirty="0" smtClean="0"/>
              <a:t>Record Admin: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thành</a:t>
            </a:r>
            <a:r>
              <a:rPr lang="en-US" baseline="0" dirty="0" smtClean="0"/>
              <a:t> phần </a:t>
            </a:r>
            <a:r>
              <a:rPr lang="en-US" baseline="0" dirty="0" err="1" smtClean="0"/>
              <a:t>để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cấu </a:t>
            </a:r>
            <a:r>
              <a:rPr lang="en-US" baseline="0" dirty="0" err="1" smtClean="0"/>
              <a:t>hình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thiết</a:t>
            </a:r>
            <a:r>
              <a:rPr lang="en-US" baseline="0" dirty="0" smtClean="0"/>
              <a:t> </a:t>
            </a:r>
            <a:r>
              <a:rPr lang="en-US" baseline="0" dirty="0" err="1" smtClean="0"/>
              <a:t>lập</a:t>
            </a:r>
            <a:r>
              <a:rPr lang="en-US" baseline="0" dirty="0" smtClean="0"/>
              <a:t> </a:t>
            </a:r>
            <a:r>
              <a:rPr lang="en-US" baseline="0" dirty="0" err="1" smtClean="0"/>
              <a:t>từ</a:t>
            </a:r>
            <a:r>
              <a:rPr lang="en-US" baseline="0" dirty="0" smtClean="0"/>
              <a:t> IC và Application server </a:t>
            </a:r>
            <a:r>
              <a:rPr lang="en-US" baseline="0" dirty="0" err="1" smtClean="0"/>
              <a:t>tới</a:t>
            </a:r>
            <a:r>
              <a:rPr lang="en-US" baseline="0" dirty="0" smtClean="0"/>
              <a:t> </a:t>
            </a:r>
            <a:r>
              <a:rPr lang="en-US" baseline="0" dirty="0" err="1" smtClean="0"/>
              <a:t>các</a:t>
            </a:r>
            <a:r>
              <a:rPr lang="en-US" baseline="0" dirty="0" smtClean="0"/>
              <a:t> dịch vụ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Gửi</a:t>
            </a:r>
            <a:r>
              <a:rPr lang="en-US" baseline="0" dirty="0" smtClean="0"/>
              <a:t> </a:t>
            </a:r>
            <a:r>
              <a:rPr lang="en-US" baseline="0" dirty="0" err="1" smtClean="0"/>
              <a:t>snmp</a:t>
            </a:r>
            <a:r>
              <a:rPr lang="en-US" baseline="0" dirty="0" smtClean="0"/>
              <a:t> trap </a:t>
            </a:r>
            <a:r>
              <a:rPr lang="en-US" baseline="0" dirty="0" err="1" smtClean="0"/>
              <a:t>tới</a:t>
            </a:r>
            <a:r>
              <a:rPr lang="en-US" baseline="0" dirty="0" smtClean="0"/>
              <a:t> sentinel</a:t>
            </a:r>
          </a:p>
          <a:p>
            <a:endParaRPr lang="en-US" baseline="0" dirty="0" smtClean="0"/>
          </a:p>
          <a:p>
            <a:r>
              <a:rPr lang="en-US" baseline="0" dirty="0" smtClean="0"/>
              <a:t>Retrieve: </a:t>
            </a:r>
            <a:r>
              <a:rPr lang="en-US" baseline="0" dirty="0" err="1" smtClean="0"/>
              <a:t>Nơi</a:t>
            </a:r>
            <a:r>
              <a:rPr lang="en-US" baseline="0" dirty="0" smtClean="0"/>
              <a:t> </a:t>
            </a:r>
            <a:r>
              <a:rPr lang="en-US" baseline="0" dirty="0" err="1" smtClean="0"/>
              <a:t>lấy</a:t>
            </a:r>
            <a:r>
              <a:rPr lang="en-US" baseline="0" dirty="0" smtClean="0"/>
              <a:t> </a:t>
            </a:r>
            <a:r>
              <a:rPr lang="en-US" baseline="0" dirty="0" err="1" smtClean="0"/>
              <a:t>về</a:t>
            </a:r>
            <a:r>
              <a:rPr lang="en-US" baseline="0" dirty="0" smtClean="0"/>
              <a:t> và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CDR </a:t>
            </a:r>
            <a:r>
              <a:rPr lang="en-US" baseline="0" dirty="0" err="1" smtClean="0"/>
              <a:t>từ</a:t>
            </a:r>
            <a:r>
              <a:rPr lang="en-US" baseline="0" dirty="0" smtClean="0"/>
              <a:t> CTI </a:t>
            </a:r>
            <a:r>
              <a:rPr lang="en-US" baseline="0" dirty="0" err="1" smtClean="0"/>
              <a:t>thành</a:t>
            </a:r>
            <a:r>
              <a:rPr lang="en-US" baseline="0" dirty="0" smtClean="0"/>
              <a:t> metadata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trên</a:t>
            </a:r>
            <a:r>
              <a:rPr lang="en-US" baseline="0" dirty="0" smtClean="0"/>
              <a:t> DB mapping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cuộc</a:t>
            </a:r>
            <a:r>
              <a:rPr lang="en-US" baseline="0" dirty="0" smtClean="0"/>
              <a:t> </a:t>
            </a:r>
            <a:r>
              <a:rPr lang="en-US" baseline="0" dirty="0" err="1" smtClean="0"/>
              <a:t>gọi</a:t>
            </a:r>
            <a:endParaRPr lang="en-US" baseline="0" dirty="0" smtClean="0"/>
          </a:p>
          <a:p>
            <a:endParaRPr lang="en-US" baseline="0" dirty="0" smtClean="0"/>
          </a:p>
          <a:p>
            <a:r>
              <a:rPr lang="en-US" baseline="0" dirty="0" err="1" smtClean="0"/>
              <a:t>IPCapture:Cấu</a:t>
            </a:r>
            <a:r>
              <a:rPr lang="en-US" baseline="0" dirty="0" smtClean="0"/>
              <a:t>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lấy</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traffic </a:t>
            </a:r>
            <a:r>
              <a:rPr lang="en-US" baseline="0" dirty="0" err="1" smtClean="0"/>
              <a:t>của</a:t>
            </a:r>
            <a:r>
              <a:rPr lang="en-US" baseline="0" dirty="0" smtClean="0"/>
              <a:t> card </a:t>
            </a:r>
            <a:r>
              <a:rPr lang="en-US" baseline="0" dirty="0" err="1" smtClean="0"/>
              <a:t>mạng</a:t>
            </a:r>
            <a:r>
              <a:rPr lang="en-US" baseline="0" dirty="0" smtClean="0"/>
              <a:t> span convert </a:t>
            </a:r>
            <a:r>
              <a:rPr lang="en-US" baseline="0" dirty="0" err="1" smtClean="0"/>
              <a:t>thành</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ghi</a:t>
            </a:r>
            <a:r>
              <a:rPr lang="en-US" baseline="0" dirty="0" smtClean="0"/>
              <a:t> </a:t>
            </a:r>
            <a:r>
              <a:rPr lang="en-US" baseline="0" dirty="0" err="1" smtClean="0"/>
              <a:t>âm</a:t>
            </a:r>
            <a:r>
              <a:rPr lang="en-US" baseline="0" dirty="0" smtClean="0"/>
              <a:t> và streaming </a:t>
            </a:r>
            <a:r>
              <a:rPr lang="en-US" baseline="0" dirty="0" err="1" smtClean="0"/>
              <a:t>đẩy</a:t>
            </a:r>
            <a:r>
              <a:rPr lang="en-US" baseline="0" dirty="0" smtClean="0"/>
              <a:t> sang RTVB</a:t>
            </a:r>
          </a:p>
          <a:p>
            <a:endParaRPr lang="en-US" baseline="0" dirty="0" smtClean="0"/>
          </a:p>
          <a:p>
            <a:r>
              <a:rPr lang="en-US" baseline="0" dirty="0" smtClean="0"/>
              <a:t>Archiving: Cấu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chuyển</a:t>
            </a:r>
            <a:r>
              <a:rPr lang="en-US" baseline="0" dirty="0" smtClean="0"/>
              <a:t> file </a:t>
            </a:r>
            <a:r>
              <a:rPr lang="en-US" baseline="0" dirty="0" err="1" smtClean="0"/>
              <a:t>đến</a:t>
            </a:r>
            <a:r>
              <a:rPr lang="en-US" baseline="0" dirty="0" smtClean="0"/>
              <a:t> phần </a:t>
            </a:r>
            <a:r>
              <a:rPr lang="en-US" baseline="0" dirty="0" err="1" smtClean="0"/>
              <a:t>vùng</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Rulemanager</a:t>
            </a:r>
            <a:r>
              <a:rPr lang="en-US" baseline="0" dirty="0" smtClean="0"/>
              <a:t> </a:t>
            </a:r>
            <a:r>
              <a:rPr lang="en-US" baseline="0" dirty="0" err="1" smtClean="0"/>
              <a:t>của</a:t>
            </a:r>
            <a:r>
              <a:rPr lang="en-US" baseline="0" dirty="0" smtClean="0"/>
              <a:t> App server, file </a:t>
            </a:r>
            <a:r>
              <a:rPr lang="en-US" baseline="0" dirty="0" err="1" smtClean="0"/>
              <a:t>được</a:t>
            </a:r>
            <a:r>
              <a:rPr lang="en-US" baseline="0" dirty="0" smtClean="0"/>
              <a:t> </a:t>
            </a:r>
            <a:r>
              <a:rPr lang="en-US" baseline="0" dirty="0" err="1" smtClean="0"/>
              <a:t>đẩy</a:t>
            </a:r>
            <a:r>
              <a:rPr lang="en-US" baseline="0" dirty="0" smtClean="0"/>
              <a:t> sang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tại</a:t>
            </a:r>
            <a:r>
              <a:rPr lang="en-US" baseline="0" dirty="0" smtClean="0"/>
              <a:t> shared folder </a:t>
            </a:r>
            <a:r>
              <a:rPr lang="en-US" baseline="0" dirty="0" err="1" smtClean="0"/>
              <a:t>trên</a:t>
            </a:r>
            <a:r>
              <a:rPr lang="en-US" baseline="0" dirty="0" smtClean="0"/>
              <a:t> RTs.</a:t>
            </a:r>
          </a:p>
          <a:p>
            <a:r>
              <a:rPr lang="en-US" baseline="0" dirty="0" smtClean="0"/>
              <a:t>Session Manager: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phiên</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xuống</a:t>
            </a:r>
            <a:r>
              <a:rPr lang="en-US" baseline="0" dirty="0" smtClean="0"/>
              <a:t> </a:t>
            </a:r>
            <a:r>
              <a:rPr lang="en-US" baseline="0" dirty="0" err="1" smtClean="0"/>
              <a:t>localstorage</a:t>
            </a:r>
            <a:endParaRPr lang="en-US" baseline="0" dirty="0" smtClean="0"/>
          </a:p>
          <a:p>
            <a:endParaRPr lang="en-US" baseline="0" dirty="0" smtClean="0"/>
          </a:p>
          <a:p>
            <a:r>
              <a:rPr lang="en-US" baseline="0" dirty="0" smtClean="0"/>
              <a:t>RTVB: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buffer stream </a:t>
            </a:r>
            <a:r>
              <a:rPr lang="en-US" baseline="0" dirty="0" err="1" smtClean="0"/>
              <a:t>phục</a:t>
            </a:r>
            <a:r>
              <a:rPr lang="en-US" baseline="0" dirty="0" smtClean="0"/>
              <a:t> vụ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và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15</a:t>
            </a:fld>
            <a:endParaRPr lang="en-US"/>
          </a:p>
        </p:txBody>
      </p:sp>
    </p:spTree>
    <p:extLst>
      <p:ext uri="{BB962C8B-B14F-4D97-AF65-F5344CB8AC3E}">
        <p14:creationId xmlns:p14="http://schemas.microsoft.com/office/powerpoint/2010/main" val="343829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18</a:t>
            </a:fld>
            <a:endParaRPr lang="en-US"/>
          </a:p>
        </p:txBody>
      </p:sp>
    </p:spTree>
    <p:extLst>
      <p:ext uri="{BB962C8B-B14F-4D97-AF65-F5344CB8AC3E}">
        <p14:creationId xmlns:p14="http://schemas.microsoft.com/office/powerpoint/2010/main" val="397734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19</a:t>
            </a:fld>
            <a:endParaRPr lang="en-US"/>
          </a:p>
        </p:txBody>
      </p:sp>
    </p:spTree>
    <p:extLst>
      <p:ext uri="{BB962C8B-B14F-4D97-AF65-F5344CB8AC3E}">
        <p14:creationId xmlns:p14="http://schemas.microsoft.com/office/powerpoint/2010/main" val="308717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20</a:t>
            </a:fld>
            <a:endParaRPr lang="en-US"/>
          </a:p>
        </p:txBody>
      </p:sp>
    </p:spTree>
    <p:extLst>
      <p:ext uri="{BB962C8B-B14F-4D97-AF65-F5344CB8AC3E}">
        <p14:creationId xmlns:p14="http://schemas.microsoft.com/office/powerpoint/2010/main" val="1027353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a:t>
            </a: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lệ</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phiên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bản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21</a:t>
            </a:fld>
            <a:endParaRPr lang="en-US"/>
          </a:p>
        </p:txBody>
      </p:sp>
    </p:spTree>
    <p:extLst>
      <p:ext uri="{BB962C8B-B14F-4D97-AF65-F5344CB8AC3E}">
        <p14:creationId xmlns:p14="http://schemas.microsoft.com/office/powerpoint/2010/main" val="942042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Cải thiện hiệu suất và ổn định:</a:t>
            </a:r>
            <a:r>
              <a:rPr lang="vi-VN" sz="1200" b="0" i="0" kern="1200" dirty="0" smtClean="0">
                <a:solidFill>
                  <a:schemeClr val="tx1"/>
                </a:solidFill>
                <a:effectLst/>
                <a:latin typeface="+mn-lt"/>
                <a:ea typeface="+mn-ea"/>
                <a:cs typeface="+mn-cs"/>
              </a:rPr>
              <a:t> Phiên bản mới thường cải thiện hiệu suất hệ thống và giảm thiểu các lỗi hoặc vấn đề ổn định mà có thể tồn đọng trong phiên bản cũ. Điều này có thể dẫn đến trải nghiệm người dùng tốt hơn và giảm thiểu sự gián đoạn trong hoạt động kinh doanh.</a:t>
            </a:r>
          </a:p>
          <a:p>
            <a:r>
              <a:rPr lang="vi-VN" sz="1200" b="1" i="0" kern="1200" dirty="0" smtClean="0">
                <a:solidFill>
                  <a:schemeClr val="tx1"/>
                </a:solidFill>
                <a:effectLst/>
                <a:latin typeface="+mn-lt"/>
                <a:ea typeface="+mn-ea"/>
                <a:cs typeface="+mn-cs"/>
              </a:rPr>
              <a:t>Bảo mật và tuân thủ:</a:t>
            </a:r>
            <a:r>
              <a:rPr lang="vi-VN" sz="1200" b="0" i="0" kern="1200" dirty="0" smtClean="0">
                <a:solidFill>
                  <a:schemeClr val="tx1"/>
                </a:solidFill>
                <a:effectLst/>
                <a:latin typeface="+mn-lt"/>
                <a:ea typeface="+mn-ea"/>
                <a:cs typeface="+mn-cs"/>
              </a:rPr>
              <a:t> Phiên bản mới thường bao gồm các bản vá bảo mật và cải tiến, giúp nâng cao mức độ bảo mật của hệ thống và tuân thủ các quy định pháp lý mới nhất. Điều này giúp bảo vệ dữ liệu của khách hàng và tăng cường niềm tin của họ đối với tổ chức của bạn.</a:t>
            </a:r>
          </a:p>
          <a:p>
            <a:r>
              <a:rPr lang="vi-VN" sz="1200" b="1" i="0" kern="1200" dirty="0" smtClean="0">
                <a:solidFill>
                  <a:schemeClr val="tx1"/>
                </a:solidFill>
                <a:effectLst/>
                <a:latin typeface="+mn-lt"/>
                <a:ea typeface="+mn-ea"/>
                <a:cs typeface="+mn-cs"/>
              </a:rPr>
              <a:t>Tính năng mới:</a:t>
            </a:r>
            <a:r>
              <a:rPr lang="vi-VN" sz="1200" b="0" i="0" kern="1200" dirty="0" smtClean="0">
                <a:solidFill>
                  <a:schemeClr val="tx1"/>
                </a:solidFill>
                <a:effectLst/>
                <a:latin typeface="+mn-lt"/>
                <a:ea typeface="+mn-ea"/>
                <a:cs typeface="+mn-cs"/>
              </a:rPr>
              <a:t> Các phiên bản mới thường đi kèm với các tính năng mới hoặc cải tiến, giúp nâng cao khả năng và linh hoạt của hệ thống. Điều này có thể bao gồm việc tích hợp các công nghệ mới như trí tuệ nhân tạo, tích hợp dữ liệu đa kênh, hoặc cải thiện giao diện người dùng.</a:t>
            </a:r>
          </a:p>
          <a:p>
            <a:r>
              <a:rPr lang="vi-VN" sz="1200" b="1" i="0" kern="1200" dirty="0" smtClean="0">
                <a:solidFill>
                  <a:schemeClr val="tx1"/>
                </a:solidFill>
                <a:effectLst/>
                <a:latin typeface="+mn-lt"/>
                <a:ea typeface="+mn-ea"/>
                <a:cs typeface="+mn-cs"/>
              </a:rPr>
              <a:t>Tương thích và tích hợp:</a:t>
            </a:r>
            <a:r>
              <a:rPr lang="vi-VN" sz="1200" b="0" i="0" kern="1200" dirty="0" smtClean="0">
                <a:solidFill>
                  <a:schemeClr val="tx1"/>
                </a:solidFill>
                <a:effectLst/>
                <a:latin typeface="+mn-lt"/>
                <a:ea typeface="+mn-ea"/>
                <a:cs typeface="+mn-cs"/>
              </a:rPr>
              <a:t> Phiên bản mới thường cải thiện tính tương thích và khả năng tích hợp với các hệ thống và ứng dụng khác mà tổ chức của bạn có thể sử dụng. Điều này giúp tối ưu hóa quá trình làm việc và tránh được các vấn đề tích hợp.</a:t>
            </a:r>
          </a:p>
          <a:p>
            <a:r>
              <a:rPr lang="vi-VN" sz="1200" b="1" i="0" kern="1200" dirty="0" smtClean="0">
                <a:solidFill>
                  <a:schemeClr val="tx1"/>
                </a:solidFill>
                <a:effectLst/>
                <a:latin typeface="+mn-lt"/>
                <a:ea typeface="+mn-ea"/>
                <a:cs typeface="+mn-cs"/>
              </a:rPr>
              <a:t>Hỗ trợ và duy trì:</a:t>
            </a:r>
            <a:r>
              <a:rPr lang="vi-VN" sz="1200" b="0" i="0" kern="1200" dirty="0" smtClean="0">
                <a:solidFill>
                  <a:schemeClr val="tx1"/>
                </a:solidFill>
                <a:effectLst/>
                <a:latin typeface="+mn-lt"/>
                <a:ea typeface="+mn-ea"/>
                <a:cs typeface="+mn-cs"/>
              </a:rPr>
              <a:t> Việc nâng cấp lên phiên bản mới thường đồng nghĩa với việc tiếp tục nhận được hỗ trợ và bảo trì từ nhà cung cấp. Điều này có thể bao gồm việc cập nhật phần mềm, hỗ trợ kỹ thuật và các dịch vụ khác để đảm bảo hoạt động suôn sẻ của hệ thống.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22</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1900" eaLnBrk="0" hangingPunct="0">
              <a:buClr>
                <a:schemeClr val="tx2">
                  <a:lumMod val="85000"/>
                  <a:lumOff val="15000"/>
                </a:schemeClr>
              </a:buClr>
              <a:buSzPct val="100000"/>
              <a:buFont typeface="Arial" panose="020B0604020202020204" pitchFamily="34" charset="0"/>
              <a:buNone/>
              <a:defRPr/>
            </a:pPr>
            <a:r>
              <a:rPr lang="en-US" sz="1200" b="1" dirty="0" smtClean="0">
                <a:latin typeface="Arial"/>
                <a:cs typeface="Arial"/>
              </a:rPr>
              <a:t>Connectivity</a:t>
            </a:r>
            <a:endParaRPr lang="en-US" sz="1200" dirty="0" smtClean="0">
              <a:solidFill>
                <a:schemeClr val="tx2">
                  <a:lumMod val="85000"/>
                  <a:lumOff val="15000"/>
                </a:schemeClr>
              </a:solidFill>
            </a:endParaRPr>
          </a:p>
          <a:p>
            <a:pPr marL="0" indent="0" defTabSz="941900" eaLnBrk="0" hangingPunct="0">
              <a:buClr>
                <a:schemeClr val="tx2">
                  <a:lumMod val="85000"/>
                  <a:lumOff val="15000"/>
                </a:schemeClr>
              </a:buClr>
              <a:buSzPct val="100000"/>
              <a:buFont typeface="Arial" panose="020B0604020202020204" pitchFamily="34" charset="0"/>
              <a:buNone/>
              <a:defRPr/>
            </a:pPr>
            <a:r>
              <a:rPr lang="en-US" sz="1200" dirty="0" smtClean="0">
                <a:solidFill>
                  <a:schemeClr val="tx2">
                    <a:lumMod val="85000"/>
                    <a:lumOff val="15000"/>
                  </a:schemeClr>
                </a:solidFill>
              </a:rPr>
              <a:t>- Support Avaya components (server &amp; client)</a:t>
            </a:r>
            <a:r>
              <a:rPr lang="he-IL" sz="1200" dirty="0" smtClean="0">
                <a:solidFill>
                  <a:schemeClr val="tx2">
                    <a:lumMod val="85000"/>
                    <a:lumOff val="15000"/>
                  </a:schemeClr>
                </a:solidFill>
              </a:rPr>
              <a:t> </a:t>
            </a:r>
            <a:r>
              <a:rPr lang="en-US" sz="1200" dirty="0" smtClean="0">
                <a:solidFill>
                  <a:schemeClr val="tx2">
                    <a:lumMod val="85000"/>
                    <a:lumOff val="15000"/>
                  </a:schemeClr>
                </a:solidFill>
              </a:rPr>
              <a:t>w/ 64-bit, for </a:t>
            </a:r>
            <a:r>
              <a:rPr lang="en-US" sz="1200" b="1" dirty="0" smtClean="0">
                <a:solidFill>
                  <a:schemeClr val="tx2">
                    <a:lumMod val="85000"/>
                    <a:lumOff val="15000"/>
                  </a:schemeClr>
                </a:solidFill>
              </a:rPr>
              <a:t>8.1.3 </a:t>
            </a:r>
            <a:r>
              <a:rPr lang="en-US" sz="1200" dirty="0" smtClean="0">
                <a:solidFill>
                  <a:schemeClr val="tx2">
                    <a:lumMod val="85000"/>
                    <a:lumOff val="15000"/>
                  </a:schemeClr>
                </a:solidFill>
              </a:rPr>
              <a:t>client &amp; AES 8.1.x, 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85000"/>
                    <a:lumOff val="15000"/>
                  </a:schemeClr>
                </a:solidFill>
                <a:latin typeface="Arial" panose="020B0604020202020204" pitchFamily="34" charset="0"/>
                <a:cs typeface="Arial" panose="020B0604020202020204" pitchFamily="34" charset="0"/>
              </a:rPr>
              <a:t>- Certified integration with CUCM 14 for Active Recording</a:t>
            </a:r>
            <a:endParaRPr lang="en-US" sz="1200" dirty="0" smtClean="0">
              <a:solidFill>
                <a:srgbClr val="40404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a:cs typeface="Arial"/>
              </a:rPr>
              <a:t>Engage Core</a:t>
            </a:r>
            <a:endParaRPr lang="en-US" sz="1000" dirty="0" smtClean="0"/>
          </a:p>
          <a:p>
            <a:pPr marL="171450" indent="-171450">
              <a:buFontTx/>
              <a:buChar char="-"/>
            </a:pPr>
            <a:r>
              <a:rPr lang="en-US" dirty="0" smtClean="0"/>
              <a:t>Engage Search Removal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23</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Historical known </a:t>
            </a:r>
            <a:r>
              <a:rPr lang="en-US" b="1" dirty="0" smtClean="0"/>
              <a:t>limitation</a:t>
            </a:r>
            <a:r>
              <a:rPr lang="en-US" dirty="0" smtClean="0"/>
              <a:t>: </a:t>
            </a:r>
            <a:r>
              <a:rPr lang="en-US" b="0" i="0" dirty="0" smtClean="0">
                <a:solidFill>
                  <a:srgbClr val="222222"/>
                </a:solidFill>
                <a:effectLst/>
                <a:latin typeface="Segoe UI" panose="020B0502040204020203" pitchFamily="34" charset="0"/>
              </a:rPr>
              <a:t>agent to agent </a:t>
            </a:r>
            <a:r>
              <a:rPr lang="en-US" b="1" i="0" dirty="0" smtClean="0">
                <a:solidFill>
                  <a:srgbClr val="222222"/>
                </a:solidFill>
                <a:effectLst/>
                <a:latin typeface="Segoe UI" panose="020B0502040204020203" pitchFamily="34" charset="0"/>
              </a:rPr>
              <a:t>consult</a:t>
            </a:r>
            <a:r>
              <a:rPr lang="en-US" b="0" i="0" dirty="0" smtClean="0">
                <a:solidFill>
                  <a:srgbClr val="222222"/>
                </a:solidFill>
                <a:effectLst/>
                <a:latin typeface="Segoe UI" panose="020B0502040204020203" pitchFamily="34" charset="0"/>
              </a:rPr>
              <a:t> will be captured as a </a:t>
            </a:r>
            <a:r>
              <a:rPr lang="en-US" b="1" i="0" dirty="0" smtClean="0">
                <a:solidFill>
                  <a:srgbClr val="222222"/>
                </a:solidFill>
                <a:effectLst/>
                <a:latin typeface="Segoe UI" panose="020B0502040204020203" pitchFamily="34" charset="0"/>
              </a:rPr>
              <a:t>separate</a:t>
            </a:r>
            <a:r>
              <a:rPr lang="en-US" b="0" i="0" dirty="0" smtClean="0">
                <a:solidFill>
                  <a:srgbClr val="222222"/>
                </a:solidFill>
                <a:effectLst/>
                <a:latin typeface="Segoe UI" panose="020B0502040204020203" pitchFamily="34" charset="0"/>
              </a:rPr>
              <a:t> complete </a:t>
            </a:r>
            <a:r>
              <a:rPr lang="en-US" b="1" i="0" dirty="0" smtClean="0">
                <a:solidFill>
                  <a:srgbClr val="222222"/>
                </a:solidFill>
                <a:effectLst/>
                <a:latin typeface="Segoe UI" panose="020B0502040204020203" pitchFamily="34" charset="0"/>
              </a:rPr>
              <a:t>interactions</a:t>
            </a:r>
            <a:r>
              <a:rPr lang="en-US" b="0" i="0" dirty="0" smtClean="0">
                <a:solidFill>
                  <a:srgbClr val="222222"/>
                </a:solidFill>
                <a:effectLst/>
                <a:latin typeface="Segoe UI" panose="020B0502040204020203" pitchFamily="34" charset="0"/>
              </a:rPr>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222222"/>
                </a:solidFill>
                <a:effectLst/>
                <a:latin typeface="Segoe UI" panose="020B0502040204020203" pitchFamily="34" charset="0"/>
              </a:rPr>
              <a:t>Use-Case Example</a:t>
            </a:r>
            <a:r>
              <a:rPr lang="en-US" b="0" i="0" dirty="0" smtClean="0">
                <a:solidFill>
                  <a:srgbClr val="222222"/>
                </a:solidFill>
                <a:effectLst/>
                <a:latin typeface="Segoe UI" panose="020B0502040204020203" pitchFamily="34" charset="0"/>
              </a:rPr>
              <a:t>: TF call to Agent1 -&gt; Agent1 needs to transfer the call to Agent2 -&gt; Agent1 initiates a “</a:t>
            </a:r>
            <a:r>
              <a:rPr lang="en-US" b="1" i="0" dirty="0" smtClean="0">
                <a:solidFill>
                  <a:srgbClr val="222222"/>
                </a:solidFill>
                <a:effectLst/>
                <a:latin typeface="Segoe UI" panose="020B0502040204020203" pitchFamily="34" charset="0"/>
              </a:rPr>
              <a:t>warm conference</a:t>
            </a:r>
            <a:r>
              <a:rPr lang="en-US" b="0" i="0" dirty="0" smtClean="0">
                <a:solidFill>
                  <a:srgbClr val="222222"/>
                </a:solidFill>
                <a:effectLst/>
                <a:latin typeface="Segoe UI" panose="020B0502040204020203" pitchFamily="34" charset="0"/>
              </a:rPr>
              <a:t>” through CTI -&gt; Agent1 &amp; Agent2 consult with each other before the conference is completed -&gt; Agent1 completes the conference to bring all 3 parties onto the call together -&gt; Agent2 drops from call to end their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222222"/>
                </a:solidFill>
                <a:effectLst/>
                <a:latin typeface="Segoe UI" panose="020B0502040204020203" pitchFamily="34" charset="0"/>
              </a:rPr>
              <a:t>Feature scope:</a:t>
            </a:r>
          </a:p>
          <a:p>
            <a:pPr algn="l"/>
            <a:r>
              <a:rPr lang="en-US" b="0" i="0" dirty="0" smtClean="0">
                <a:solidFill>
                  <a:srgbClr val="222222"/>
                </a:solidFill>
                <a:effectLst/>
                <a:latin typeface="Segoe UI" panose="020B0502040204020203" pitchFamily="34" charset="0"/>
              </a:rPr>
              <a:t>-</a:t>
            </a:r>
            <a:r>
              <a:rPr lang="en-US" b="1" i="0" dirty="0" smtClean="0">
                <a:solidFill>
                  <a:srgbClr val="222222"/>
                </a:solidFill>
                <a:effectLst/>
                <a:latin typeface="Segoe UI" panose="020B0502040204020203" pitchFamily="34" charset="0"/>
              </a:rPr>
              <a:t>Logic</a:t>
            </a:r>
            <a:r>
              <a:rPr lang="en-US" b="0" i="0" dirty="0" smtClean="0">
                <a:solidFill>
                  <a:srgbClr val="222222"/>
                </a:solidFill>
                <a:effectLst/>
                <a:latin typeface="Segoe UI" panose="020B0502040204020203" pitchFamily="34" charset="0"/>
              </a:rPr>
              <a:t>: </a:t>
            </a:r>
            <a:r>
              <a:rPr lang="en-US" b="1" i="0" dirty="0" err="1" smtClean="0">
                <a:solidFill>
                  <a:srgbClr val="222222"/>
                </a:solidFill>
                <a:effectLst/>
                <a:latin typeface="Segoe UI" panose="020B0502040204020203" pitchFamily="34" charset="0"/>
              </a:rPr>
              <a:t>OutboundTransfer</a:t>
            </a:r>
            <a:r>
              <a:rPr lang="en-US" b="0" i="0" dirty="0" smtClean="0">
                <a:solidFill>
                  <a:srgbClr val="222222"/>
                </a:solidFill>
                <a:effectLst/>
                <a:latin typeface="Segoe UI" panose="020B0502040204020203" pitchFamily="34" charset="0"/>
              </a:rPr>
              <a:t> field is used properly indicating both segments union and tested with transfer calls functional tests </a:t>
            </a:r>
          </a:p>
          <a:p>
            <a:pPr algn="l"/>
            <a:r>
              <a:rPr lang="en-US" b="0" i="0" dirty="0" smtClean="0">
                <a:solidFill>
                  <a:srgbClr val="222222"/>
                </a:solidFill>
                <a:effectLst/>
                <a:latin typeface="Segoe UI" panose="020B0502040204020203" pitchFamily="34" charset="0"/>
              </a:rPr>
              <a:t>-Agent to agent consult is captured as a unite complete interaction (=single compound call).</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mobile</a:t>
            </a:r>
            <a:r>
              <a:rPr lang="en-US" b="0" i="0" dirty="0" smtClean="0">
                <a:solidFill>
                  <a:srgbClr val="222222"/>
                </a:solidFill>
                <a:effectLst/>
                <a:latin typeface="Segoe UI" panose="020B0502040204020203" pitchFamily="34" charset="0"/>
              </a:rPr>
              <a:t>) call flows are supported and tested</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desktop</a:t>
            </a:r>
            <a:r>
              <a:rPr lang="en-US" b="0" i="0" dirty="0" smtClean="0">
                <a:solidFill>
                  <a:srgbClr val="222222"/>
                </a:solidFill>
                <a:effectLst/>
                <a:latin typeface="Segoe UI" panose="020B0502040204020203" pitchFamily="34" charset="0"/>
              </a:rPr>
              <a:t>) call flows are supported and tested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24</a:t>
            </a:fld>
            <a:endParaRPr lang="en-US"/>
          </a:p>
        </p:txBody>
      </p:sp>
    </p:spTree>
    <p:extLst>
      <p:ext uri="{BB962C8B-B14F-4D97-AF65-F5344CB8AC3E}">
        <p14:creationId xmlns:p14="http://schemas.microsoft.com/office/powerpoint/2010/main" val="211797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sz="1200" dirty="0" smtClean="0"/>
              <a:t>Release Vehicle: 7.2.5, 7.3.1</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25</a:t>
            </a:fld>
            <a:endParaRPr lang="en-US"/>
          </a:p>
        </p:txBody>
      </p:sp>
    </p:spTree>
    <p:extLst>
      <p:ext uri="{BB962C8B-B14F-4D97-AF65-F5344CB8AC3E}">
        <p14:creationId xmlns:p14="http://schemas.microsoft.com/office/powerpoint/2010/main" val="40123027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Supported by: </a:t>
            </a:r>
            <a:r>
              <a:rPr lang="en-US" dirty="0" smtClean="0"/>
              <a:t>Engage 7.3 and Compliance Center 9.x</a:t>
            </a:r>
          </a:p>
          <a:p>
            <a:endParaRPr lang="en-US" dirty="0" smtClean="0"/>
          </a:p>
          <a:p>
            <a:r>
              <a:rPr lang="en-US" b="1" dirty="0" smtClean="0"/>
              <a:t>Important to know: </a:t>
            </a:r>
          </a:p>
          <a:p>
            <a:pPr marL="171450" indent="-171450">
              <a:buFontTx/>
              <a:buChar char="-"/>
            </a:pPr>
            <a:r>
              <a:rPr lang="en-US" dirty="0" smtClean="0"/>
              <a:t>Must be installed </a:t>
            </a:r>
            <a:r>
              <a:rPr lang="en-US" b="1" dirty="0" smtClean="0"/>
              <a:t>only</a:t>
            </a:r>
            <a:r>
              <a:rPr lang="en-US" dirty="0" smtClean="0"/>
              <a:t> by PSE or Certified Business Partners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404041"/>
                </a:solidFill>
                <a:latin typeface="Calibri" panose="020F0502020204030204" pitchFamily="34" charset="0"/>
                <a:cs typeface="Calibri" panose="020F0502020204030204" pitchFamily="34" charset="0"/>
              </a:rPr>
              <a:t>The Java 11 Azul can be installed on an already existing environment before the upgrade to Engage 7.3</a:t>
            </a:r>
          </a:p>
          <a:p>
            <a:pPr marL="171450" indent="-171450">
              <a:buFontTx/>
              <a:buChar char="-"/>
            </a:pPr>
            <a:r>
              <a:rPr lang="en-US" sz="1200" dirty="0" smtClean="0">
                <a:solidFill>
                  <a:srgbClr val="404041"/>
                </a:solidFill>
                <a:latin typeface="Calibri" panose="020F0502020204030204" pitchFamily="34" charset="0"/>
                <a:cs typeface="Calibri" panose="020F0502020204030204" pitchFamily="34" charset="0"/>
              </a:rPr>
              <a:t>The JRE_HOME variable should be set right before the NDM session</a:t>
            </a:r>
          </a:p>
          <a:p>
            <a:pPr marL="171450" indent="-171450">
              <a:buFontTx/>
              <a:buChar char="-"/>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b="1" dirty="0" smtClean="0"/>
              <a:t>Limitation:</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Cisco JTAPI Client can work only with Java Oracle (certified by Cisco).  </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Java Oracle and Java 11 Azul cannot be installed together on the same application server, therefore Cisco JTAPI Client and Engage must be installed on separate servers.</a:t>
            </a:r>
          </a:p>
          <a:p>
            <a:pPr marL="0" indent="0">
              <a:buFontTx/>
              <a:buNone/>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sz="1200" b="1" dirty="0" smtClean="0">
                <a:solidFill>
                  <a:srgbClr val="404041"/>
                </a:solidFill>
                <a:latin typeface="Calibri" panose="020F0502020204030204" pitchFamily="34" charset="0"/>
                <a:cs typeface="Calibri" panose="020F0502020204030204" pitchFamily="34" charset="0"/>
              </a:rPr>
              <a:t>Still use Java 8 Oracle:</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SAP Crystal Report</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Cisco JTAPI Client</a:t>
            </a:r>
            <a:endParaRPr lang="uk-UA" sz="1200" b="0" dirty="0" smtClean="0">
              <a:solidFill>
                <a:srgbClr val="404041"/>
              </a:solidFill>
              <a:latin typeface="Calibri" panose="020F0502020204030204" pitchFamily="34" charset="0"/>
              <a:cs typeface="Calibri" panose="020F05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26</a:t>
            </a:fld>
            <a:endParaRPr lang="en-US"/>
          </a:p>
        </p:txBody>
      </p:sp>
    </p:spTree>
    <p:extLst>
      <p:ext uri="{BB962C8B-B14F-4D97-AF65-F5344CB8AC3E}">
        <p14:creationId xmlns:p14="http://schemas.microsoft.com/office/powerpoint/2010/main" val="2013131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.Net</a:t>
            </a:r>
            <a:r>
              <a:rPr lang="en-US" b="1" dirty="0" smtClean="0"/>
              <a:t> 4.8:</a:t>
            </a:r>
          </a:p>
          <a:p>
            <a:pPr marL="171450" indent="-171450">
              <a:buFontTx/>
              <a:buChar char="-"/>
            </a:pPr>
            <a:r>
              <a:rPr lang="en-US" b="0" dirty="0" smtClean="0"/>
              <a:t>4.8 and 3.5 SP1 on each Client and Server machine </a:t>
            </a:r>
          </a:p>
          <a:p>
            <a:pPr marL="171450" indent="-171450">
              <a:buFontTx/>
              <a:buChar char="-"/>
            </a:pPr>
            <a:r>
              <a:rPr lang="en-US" b="0" dirty="0" smtClean="0"/>
              <a:t>Phase 1 – 4.8 for the runtime files</a:t>
            </a:r>
          </a:p>
          <a:p>
            <a:pPr marL="171450" indent="-171450">
              <a:buFontTx/>
              <a:buChar char="-"/>
            </a:pPr>
            <a:r>
              <a:rPr lang="en-US" b="0" dirty="0" smtClean="0"/>
              <a:t>Phase 2 – 4.8 for the dependencies files</a:t>
            </a:r>
          </a:p>
          <a:p>
            <a:pPr marL="171450" indent="-171450">
              <a:buFontTx/>
              <a:buChar char="-"/>
            </a:pPr>
            <a:endParaRPr lang="en-US" b="0" dirty="0" smtClean="0"/>
          </a:p>
          <a:p>
            <a:pPr marL="0" indent="0">
              <a:buFontTx/>
              <a:buNone/>
            </a:pPr>
            <a:r>
              <a:rPr lang="en-US" b="1" dirty="0" smtClean="0"/>
              <a:t>MS OLEDB Driver v.18:</a:t>
            </a:r>
          </a:p>
          <a:p>
            <a:pPr marL="171450" indent="-171450">
              <a:buFontTx/>
              <a:buChar char="-"/>
            </a:pPr>
            <a:r>
              <a:rPr lang="en-US" b="0" dirty="0" smtClean="0"/>
              <a:t>Full remove the usage of the SQL Native Client v.11</a:t>
            </a:r>
          </a:p>
          <a:p>
            <a:pPr marL="171450" indent="-171450">
              <a:buFontTx/>
              <a:buChar char="-"/>
            </a:pPr>
            <a:r>
              <a:rPr lang="en-US" b="0" dirty="0" smtClean="0"/>
              <a:t>Should be installed before Engage 7.3 installation</a:t>
            </a:r>
          </a:p>
          <a:p>
            <a:pPr marL="171450" indent="-171450">
              <a:buFontTx/>
              <a:buChar char="-"/>
            </a:pPr>
            <a:r>
              <a:rPr lang="en-US" b="0" dirty="0" smtClean="0"/>
              <a:t>Should be installed only from the SQL Servers side</a:t>
            </a:r>
          </a:p>
          <a:p>
            <a:pPr marL="171450" indent="-171450">
              <a:buFontTx/>
              <a:buChar char="-"/>
            </a:pPr>
            <a:endParaRPr lang="en-US" b="0" dirty="0" smtClean="0"/>
          </a:p>
          <a:p>
            <a:pPr marL="0" indent="0">
              <a:buFontTx/>
              <a:buNone/>
            </a:pPr>
            <a:r>
              <a:rPr lang="en-US" b="1" dirty="0" smtClean="0"/>
              <a:t>3</a:t>
            </a:r>
            <a:r>
              <a:rPr lang="en-US" b="1" baseline="30000" dirty="0" smtClean="0"/>
              <a:t>rd</a:t>
            </a:r>
            <a:r>
              <a:rPr lang="en-US" b="1" dirty="0" smtClean="0"/>
              <a:t> Parties upgrade: </a:t>
            </a:r>
          </a:p>
          <a:p>
            <a:pPr marL="171450" indent="-171450">
              <a:buFontTx/>
              <a:buChar char="-"/>
            </a:pPr>
            <a:r>
              <a:rPr lang="en-US" b="0" dirty="0" smtClean="0"/>
              <a:t>SAP Crystal Report 2020 SP2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242424"/>
                </a:solidFill>
                <a:latin typeface="+mn-lt"/>
                <a:cs typeface="Arial"/>
              </a:rPr>
              <a:t>SAP BO BI Platform .NET SDK 4.3 SP2</a:t>
            </a:r>
          </a:p>
          <a:p>
            <a:pPr marL="171450" indent="-171450">
              <a:buFontTx/>
              <a:buChar char="-"/>
            </a:pPr>
            <a:r>
              <a:rPr lang="en-US" b="0" dirty="0" smtClean="0"/>
              <a:t>Artemis </a:t>
            </a:r>
            <a:r>
              <a:rPr lang="en-US" b="0" dirty="0" err="1" smtClean="0"/>
              <a:t>ActiveMQ</a:t>
            </a:r>
            <a:r>
              <a:rPr lang="en-US" b="0" dirty="0" smtClean="0"/>
              <a:t> 2.23</a:t>
            </a:r>
          </a:p>
          <a:p>
            <a:pPr marL="171450" indent="-171450">
              <a:buFontTx/>
              <a:buChar char="-"/>
            </a:pPr>
            <a:r>
              <a:rPr lang="en-US" b="0" dirty="0" smtClean="0"/>
              <a:t>OpenSSL v1.1.1</a:t>
            </a:r>
          </a:p>
          <a:p>
            <a:pPr marL="171450" indent="-171450">
              <a:buFontTx/>
              <a:buChar char="-"/>
            </a:pPr>
            <a:endParaRPr lang="en-US" b="0" dirty="0" smtClean="0"/>
          </a:p>
          <a:p>
            <a:pPr marL="171450" indent="-171450">
              <a:buFontTx/>
              <a:buChar char="-"/>
            </a:pPr>
            <a:endParaRPr lang="uk-UA" b="0" dirty="0"/>
          </a:p>
        </p:txBody>
      </p:sp>
      <p:sp>
        <p:nvSpPr>
          <p:cNvPr id="4" name="Slide Number Placeholder 3"/>
          <p:cNvSpPr>
            <a:spLocks noGrp="1"/>
          </p:cNvSpPr>
          <p:nvPr>
            <p:ph type="sldNum" sz="quarter" idx="10"/>
          </p:nvPr>
        </p:nvSpPr>
        <p:spPr/>
        <p:txBody>
          <a:bodyPr/>
          <a:lstStyle/>
          <a:p>
            <a:fld id="{AA945A4A-C067-4445-BB30-6CC43AC55F8D}" type="slidenum">
              <a:rPr lang="en-US" smtClean="0"/>
              <a:t>27</a:t>
            </a:fld>
            <a:endParaRPr lang="en-US"/>
          </a:p>
        </p:txBody>
      </p:sp>
    </p:spTree>
    <p:extLst>
      <p:ext uri="{BB962C8B-B14F-4D97-AF65-F5344CB8AC3E}">
        <p14:creationId xmlns:p14="http://schemas.microsoft.com/office/powerpoint/2010/main" val="3999389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28</a:t>
            </a:fld>
            <a:endParaRPr lang="en-US"/>
          </a:p>
        </p:txBody>
      </p:sp>
    </p:spTree>
    <p:extLst>
      <p:ext uri="{BB962C8B-B14F-4D97-AF65-F5344CB8AC3E}">
        <p14:creationId xmlns:p14="http://schemas.microsoft.com/office/powerpoint/2010/main" val="572620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29</a:t>
            </a:fld>
            <a:endParaRPr lang="en-US"/>
          </a:p>
        </p:txBody>
      </p:sp>
    </p:spTree>
    <p:extLst>
      <p:ext uri="{BB962C8B-B14F-4D97-AF65-F5344CB8AC3E}">
        <p14:creationId xmlns:p14="http://schemas.microsoft.com/office/powerpoint/2010/main" val="1132049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Real Time Streamer (AIR):</a:t>
            </a:r>
          </a:p>
          <a:p>
            <a:pPr lvl="0"/>
            <a:r>
              <a:rPr lang="en-US" sz="1200" b="1" kern="1200" dirty="0" smtClean="0">
                <a:solidFill>
                  <a:schemeClr val="tx1"/>
                </a:solidFill>
                <a:effectLst/>
                <a:latin typeface="+mn-lt"/>
                <a:ea typeface="+mn-ea"/>
                <a:cs typeface="+mn-cs"/>
              </a:rPr>
              <a:t>	- AIR (Advanced Interaction Recorder)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 Real Time Voice buffering</a:t>
            </a:r>
          </a:p>
          <a:p>
            <a:r>
              <a:rPr lang="en-US" sz="1200" b="1" kern="1200" dirty="0" smtClean="0">
                <a:solidFill>
                  <a:schemeClr val="tx1"/>
                </a:solidFill>
                <a:effectLst/>
                <a:latin typeface="+mn-lt"/>
                <a:ea typeface="+mn-ea"/>
                <a:cs typeface="+mn-cs"/>
              </a:rPr>
              <a:t>Connect API Server:</a:t>
            </a:r>
          </a:p>
          <a:p>
            <a:r>
              <a:rPr lang="en-US" sz="1200" b="1" kern="1200" dirty="0" smtClean="0">
                <a:solidFill>
                  <a:schemeClr val="tx1"/>
                </a:solidFill>
                <a:effectLst/>
                <a:latin typeface="+mn-lt"/>
                <a:ea typeface="+mn-ea"/>
                <a:cs typeface="+mn-cs"/>
              </a:rPr>
              <a:t>	- Connect API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 Data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a:t>
            </a:r>
            <a:r>
              <a:rPr lang="en-US" sz="1200" b="1" kern="1200" baseline="0" dirty="0" smtClean="0">
                <a:solidFill>
                  <a:schemeClr val="tx1"/>
                </a:solidFill>
                <a:effectLst/>
                <a:latin typeface="+mn-lt"/>
                <a:ea typeface="+mn-ea"/>
                <a:cs typeface="+mn-cs"/>
              </a:rPr>
              <a:t> Message Queue</a:t>
            </a:r>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Semi-Distributed DB &amp; DM Server:</a:t>
            </a:r>
          </a:p>
          <a:p>
            <a:pPr lvl="0"/>
            <a:r>
              <a:rPr lang="en-US" sz="1200" b="1" kern="1200" dirty="0" smtClean="0">
                <a:solidFill>
                  <a:schemeClr val="tx1"/>
                </a:solidFill>
                <a:effectLst/>
                <a:latin typeface="+mn-lt"/>
                <a:ea typeface="+mn-ea"/>
                <a:cs typeface="+mn-cs"/>
              </a:rPr>
              <a:t>	Database,</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DataMart,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RT Database,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Database</a:t>
            </a:r>
          </a:p>
          <a:p>
            <a:r>
              <a:rPr lang="en-US" sz="1200" b="1" kern="1200" dirty="0" smtClean="0">
                <a:solidFill>
                  <a:schemeClr val="tx1"/>
                </a:solidFill>
                <a:effectLst/>
                <a:latin typeface="+mn-lt"/>
                <a:ea typeface="+mn-ea"/>
                <a:cs typeface="+mn-cs"/>
              </a:rPr>
              <a:t>Semi-Distributed NICE Engage Server:</a:t>
            </a:r>
          </a:p>
          <a:p>
            <a:pPr lvl="0"/>
            <a:r>
              <a:rPr lang="en-US" sz="1200" b="1" kern="1200" dirty="0" smtClean="0">
                <a:solidFill>
                  <a:schemeClr val="tx1"/>
                </a:solidFill>
                <a:effectLst/>
                <a:latin typeface="+mn-lt"/>
                <a:ea typeface="+mn-ea"/>
                <a:cs typeface="+mn-cs"/>
              </a:rPr>
              <a:t>	Applications,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Interactions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CTI,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Reporter,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NICE Deployment Manager</a:t>
            </a:r>
          </a:p>
          <a:p>
            <a:r>
              <a:rPr lang="en-US" sz="1200" b="1" kern="1200" dirty="0" smtClean="0">
                <a:solidFill>
                  <a:schemeClr val="tx1"/>
                </a:solidFill>
                <a:effectLst/>
                <a:latin typeface="+mn-lt"/>
                <a:ea typeface="+mn-ea"/>
                <a:cs typeface="+mn-cs"/>
              </a:rPr>
              <a:t>Semi-Distributed RT Server:</a:t>
            </a:r>
          </a:p>
          <a:p>
            <a:pPr lvl="0"/>
            <a:r>
              <a:rPr lang="en-US" sz="1200" b="1" kern="1200" dirty="0" smtClean="0">
                <a:solidFill>
                  <a:schemeClr val="tx1"/>
                </a:solidFill>
                <a:effectLst/>
                <a:latin typeface="+mn-lt"/>
                <a:ea typeface="+mn-ea"/>
                <a:cs typeface="+mn-cs"/>
              </a:rPr>
              <a:t>	NICE Stream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Customer Entity</a:t>
            </a:r>
            <a:r>
              <a:rPr lang="en-US" sz="1200" b="1" kern="1200" baseline="0" dirty="0" smtClean="0">
                <a:solidFill>
                  <a:schemeClr val="tx1"/>
                </a:solidFill>
                <a:effectLst/>
                <a:latin typeface="+mn-lt"/>
                <a:ea typeface="+mn-ea"/>
                <a:cs typeface="+mn-cs"/>
              </a:rPr>
              <a:t> Service</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Engine,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Voice Biometrics Manager</a:t>
            </a:r>
          </a:p>
          <a:p>
            <a:r>
              <a:rPr lang="en-US" sz="1200" b="1" kern="1200" dirty="0" smtClean="0">
                <a:solidFill>
                  <a:schemeClr val="tx1"/>
                </a:solidFill>
                <a:effectLst/>
                <a:latin typeface="+mn-lt"/>
                <a:ea typeface="+mn-ea"/>
                <a:cs typeface="+mn-cs"/>
              </a:rPr>
              <a:t>Sentinel:</a:t>
            </a:r>
          </a:p>
          <a:p>
            <a:r>
              <a:rPr lang="en-US" sz="1200" b="1" kern="1200" dirty="0" smtClean="0">
                <a:solidFill>
                  <a:schemeClr val="tx1"/>
                </a:solidFill>
                <a:effectLst/>
                <a:latin typeface="+mn-lt"/>
                <a:ea typeface="+mn-ea"/>
                <a:cs typeface="+mn-cs"/>
              </a:rPr>
              <a:t>	NICE Sentinel</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31</a:t>
            </a:fld>
            <a:endParaRPr lang="en-US"/>
          </a:p>
        </p:txBody>
      </p:sp>
    </p:spTree>
    <p:extLst>
      <p:ext uri="{BB962C8B-B14F-4D97-AF65-F5344CB8AC3E}">
        <p14:creationId xmlns:p14="http://schemas.microsoft.com/office/powerpoint/2010/main" val="2093514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Real Time Streamer (AIR):</a:t>
            </a:r>
          </a:p>
          <a:p>
            <a:pPr lvl="0"/>
            <a:r>
              <a:rPr lang="en-US" sz="1200" b="1" kern="1200" dirty="0" smtClean="0">
                <a:solidFill>
                  <a:schemeClr val="tx1"/>
                </a:solidFill>
                <a:effectLst/>
                <a:latin typeface="+mn-lt"/>
                <a:ea typeface="+mn-ea"/>
                <a:cs typeface="+mn-cs"/>
              </a:rPr>
              <a:t>	- AIR (Advanced Interaction Recorder)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 Real Time Voice buffering</a:t>
            </a:r>
          </a:p>
          <a:p>
            <a:r>
              <a:rPr lang="en-US" sz="1200" b="1" kern="1200" dirty="0" smtClean="0">
                <a:solidFill>
                  <a:schemeClr val="tx1"/>
                </a:solidFill>
                <a:effectLst/>
                <a:latin typeface="+mn-lt"/>
                <a:ea typeface="+mn-ea"/>
                <a:cs typeface="+mn-cs"/>
              </a:rPr>
              <a:t>Connect API Server:</a:t>
            </a:r>
          </a:p>
          <a:p>
            <a:r>
              <a:rPr lang="en-US" sz="1200" b="1" kern="1200" dirty="0" smtClean="0">
                <a:solidFill>
                  <a:schemeClr val="tx1"/>
                </a:solidFill>
                <a:effectLst/>
                <a:latin typeface="+mn-lt"/>
                <a:ea typeface="+mn-ea"/>
                <a:cs typeface="+mn-cs"/>
              </a:rPr>
              <a:t>	- Connect API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 Data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a:t>
            </a:r>
            <a:r>
              <a:rPr lang="en-US" sz="1200" b="1" kern="1200" baseline="0" dirty="0" smtClean="0">
                <a:solidFill>
                  <a:schemeClr val="tx1"/>
                </a:solidFill>
                <a:effectLst/>
                <a:latin typeface="+mn-lt"/>
                <a:ea typeface="+mn-ea"/>
                <a:cs typeface="+mn-cs"/>
              </a:rPr>
              <a:t> Message Queue</a:t>
            </a:r>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Semi-Distributed DB &amp; DM Server:</a:t>
            </a:r>
          </a:p>
          <a:p>
            <a:pPr lvl="0"/>
            <a:r>
              <a:rPr lang="en-US" sz="1200" b="1" kern="1200" dirty="0" smtClean="0">
                <a:solidFill>
                  <a:schemeClr val="tx1"/>
                </a:solidFill>
                <a:effectLst/>
                <a:latin typeface="+mn-lt"/>
                <a:ea typeface="+mn-ea"/>
                <a:cs typeface="+mn-cs"/>
              </a:rPr>
              <a:t>	Database,</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DataMart,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RT Database,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Database</a:t>
            </a:r>
          </a:p>
          <a:p>
            <a:r>
              <a:rPr lang="en-US" sz="1200" b="1" kern="1200" dirty="0" smtClean="0">
                <a:solidFill>
                  <a:schemeClr val="tx1"/>
                </a:solidFill>
                <a:effectLst/>
                <a:latin typeface="+mn-lt"/>
                <a:ea typeface="+mn-ea"/>
                <a:cs typeface="+mn-cs"/>
              </a:rPr>
              <a:t>Semi-Distributed NICE Engage Server:</a:t>
            </a:r>
          </a:p>
          <a:p>
            <a:pPr lvl="0"/>
            <a:r>
              <a:rPr lang="en-US" sz="1200" b="1" kern="1200" dirty="0" smtClean="0">
                <a:solidFill>
                  <a:schemeClr val="tx1"/>
                </a:solidFill>
                <a:effectLst/>
                <a:latin typeface="+mn-lt"/>
                <a:ea typeface="+mn-ea"/>
                <a:cs typeface="+mn-cs"/>
              </a:rPr>
              <a:t>	Applications,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Interactions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CTI,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Reporter,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NICE Deployment Manager</a:t>
            </a:r>
          </a:p>
          <a:p>
            <a:r>
              <a:rPr lang="en-US" sz="1200" b="1" kern="1200" dirty="0" smtClean="0">
                <a:solidFill>
                  <a:schemeClr val="tx1"/>
                </a:solidFill>
                <a:effectLst/>
                <a:latin typeface="+mn-lt"/>
                <a:ea typeface="+mn-ea"/>
                <a:cs typeface="+mn-cs"/>
              </a:rPr>
              <a:t>Semi-Distributed RT Server:</a:t>
            </a:r>
          </a:p>
          <a:p>
            <a:pPr lvl="0"/>
            <a:r>
              <a:rPr lang="en-US" sz="1200" b="1" kern="1200" dirty="0" smtClean="0">
                <a:solidFill>
                  <a:schemeClr val="tx1"/>
                </a:solidFill>
                <a:effectLst/>
                <a:latin typeface="+mn-lt"/>
                <a:ea typeface="+mn-ea"/>
                <a:cs typeface="+mn-cs"/>
              </a:rPr>
              <a:t>	NICE Stream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Customer Entity</a:t>
            </a:r>
            <a:r>
              <a:rPr lang="en-US" sz="1200" b="1" kern="1200" baseline="0" dirty="0" smtClean="0">
                <a:solidFill>
                  <a:schemeClr val="tx1"/>
                </a:solidFill>
                <a:effectLst/>
                <a:latin typeface="+mn-lt"/>
                <a:ea typeface="+mn-ea"/>
                <a:cs typeface="+mn-cs"/>
              </a:rPr>
              <a:t> Service</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Engine,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Voice Biometrics Manager</a:t>
            </a:r>
          </a:p>
          <a:p>
            <a:r>
              <a:rPr lang="en-US" sz="1200" b="1" kern="1200" dirty="0" smtClean="0">
                <a:solidFill>
                  <a:schemeClr val="tx1"/>
                </a:solidFill>
                <a:effectLst/>
                <a:latin typeface="+mn-lt"/>
                <a:ea typeface="+mn-ea"/>
                <a:cs typeface="+mn-cs"/>
              </a:rPr>
              <a:t>Sentinel:</a:t>
            </a:r>
          </a:p>
          <a:p>
            <a:r>
              <a:rPr lang="en-US" sz="1200" b="1" kern="1200" dirty="0" smtClean="0">
                <a:solidFill>
                  <a:schemeClr val="tx1"/>
                </a:solidFill>
                <a:effectLst/>
                <a:latin typeface="+mn-lt"/>
                <a:ea typeface="+mn-ea"/>
                <a:cs typeface="+mn-cs"/>
              </a:rPr>
              <a:t>	NICE Sentinel</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32</a:t>
            </a:fld>
            <a:endParaRPr lang="en-US"/>
          </a:p>
        </p:txBody>
      </p:sp>
    </p:spTree>
    <p:extLst>
      <p:ext uri="{BB962C8B-B14F-4D97-AF65-F5344CB8AC3E}">
        <p14:creationId xmlns:p14="http://schemas.microsoft.com/office/powerpoint/2010/main" val="19806206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NICE Sentinel là một nền tảng giám sát, phát hiện và phòng ngừa </a:t>
            </a:r>
            <a:r>
              <a:rPr lang="en-US" sz="1200" b="0" i="0" kern="1200" dirty="0" err="1" smtClean="0">
                <a:solidFill>
                  <a:schemeClr val="tx1"/>
                </a:solidFill>
                <a:effectLst/>
                <a:latin typeface="+mn-lt"/>
                <a:ea typeface="+mn-ea"/>
                <a:cs typeface="+mn-cs"/>
              </a:rPr>
              <a:t>lỗi</a:t>
            </a:r>
            <a:r>
              <a:rPr lang="vi-VN" sz="1200" b="0" i="0" kern="1200" dirty="0" smtClean="0">
                <a:solidFill>
                  <a:schemeClr val="tx1"/>
                </a:solidFill>
                <a:effectLst/>
                <a:latin typeface="+mn-lt"/>
                <a:ea typeface="+mn-ea"/>
                <a:cs typeface="+mn-cs"/>
              </a:rPr>
              <a:t> được phát triển bởi NICE Systems. Nó có thể cung cấp các tính năng như phân tích dữ liệu để xác định các hoạt động không bình thường, cảnh báo khi phát hiện </a:t>
            </a:r>
            <a:r>
              <a:rPr lang="en-US" sz="1200" b="0" i="0" kern="1200" dirty="0" err="1" smtClean="0">
                <a:solidFill>
                  <a:schemeClr val="tx1"/>
                </a:solidFill>
                <a:effectLst/>
                <a:latin typeface="+mn-lt"/>
                <a:ea typeface="+mn-ea"/>
                <a:cs typeface="+mn-cs"/>
              </a:rPr>
              <a:t>lỗi</a:t>
            </a:r>
            <a:r>
              <a:rPr lang="vi-VN" sz="1200" b="0" i="0" kern="1200" dirty="0" smtClean="0">
                <a:solidFill>
                  <a:schemeClr val="tx1"/>
                </a:solidFill>
                <a:effectLst/>
                <a:latin typeface="+mn-lt"/>
                <a:ea typeface="+mn-ea"/>
                <a:cs typeface="+mn-cs"/>
              </a:rPr>
              <a:t>, và cung cấp các </a:t>
            </a:r>
            <a:r>
              <a:rPr lang="en-US" sz="1200" b="0" i="0" kern="1200" dirty="0" err="1" smtClean="0">
                <a:solidFill>
                  <a:schemeClr val="tx1"/>
                </a:solidFill>
                <a:effectLst/>
                <a:latin typeface="+mn-lt"/>
                <a:ea typeface="+mn-ea"/>
                <a:cs typeface="+mn-cs"/>
              </a:rPr>
              <a:t>phương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án</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để xử lý các trường hợp </a:t>
            </a:r>
            <a:r>
              <a:rPr lang="en-US" sz="1200" b="0" i="0" kern="1200" dirty="0" err="1" smtClean="0">
                <a:solidFill>
                  <a:schemeClr val="tx1"/>
                </a:solidFill>
                <a:effectLst/>
                <a:latin typeface="+mn-lt"/>
                <a:ea typeface="+mn-ea"/>
                <a:cs typeface="+mn-cs"/>
              </a:rPr>
              <a:t>lỗi</a:t>
            </a:r>
            <a:r>
              <a:rPr lang="vi-VN"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33</a:t>
            </a:fld>
            <a:endParaRPr lang="en-US"/>
          </a:p>
        </p:txBody>
      </p:sp>
    </p:spTree>
    <p:extLst>
      <p:ext uri="{BB962C8B-B14F-4D97-AF65-F5344CB8AC3E}">
        <p14:creationId xmlns:p14="http://schemas.microsoft.com/office/powerpoint/2010/main" val="2174764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smtClean="0">
                <a:solidFill>
                  <a:srgbClr val="0D0D0D"/>
                </a:solidFill>
                <a:latin typeface="Söhne"/>
              </a:rPr>
              <a:t>Chạy</a:t>
            </a:r>
            <a:r>
              <a:rPr lang="en-US" dirty="0" smtClean="0">
                <a:solidFill>
                  <a:srgbClr val="0D0D0D"/>
                </a:solidFill>
                <a:latin typeface="Söhne"/>
              </a:rPr>
              <a:t> </a:t>
            </a: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vi-VN" dirty="0" smtClean="0"/>
              <a:t>NDM - NICE Deployment Manager </a:t>
            </a:r>
            <a:r>
              <a:rPr lang="en-US" dirty="0" smtClean="0"/>
              <a:t>: </a:t>
            </a:r>
            <a:r>
              <a:rPr lang="vi-VN" dirty="0" smtClean="0"/>
              <a:t>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35</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36</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37</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38</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39</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40</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41</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42</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43</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44</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45</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46</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a:t>
            </a:fld>
            <a:endParaRPr lang="en-US"/>
          </a:p>
        </p:txBody>
      </p:sp>
    </p:spTree>
    <p:extLst>
      <p:ext uri="{BB962C8B-B14F-4D97-AF65-F5344CB8AC3E}">
        <p14:creationId xmlns:p14="http://schemas.microsoft.com/office/powerpoint/2010/main" val="161630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47</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48</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49</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50</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51</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52</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Tất cả người dùng được hệ thống </a:t>
            </a:r>
            <a:r>
              <a:rPr lang="en-US" dirty="0" smtClean="0"/>
              <a:t>Engage</a:t>
            </a:r>
            <a:r>
              <a:rPr lang="vi-VN" dirty="0" smtClean="0"/>
              <a:t>, bất kể trạng thái của họ, phải được thêm vào hệ thống NICE Engage Platform. Điều này bao gồm các Đại lý có hoạt động tương tác đang được ghi lại, người quản lý và người giám sát sử dụng ứng dụng (được gọi là Người dùng Hệ thống) và nhân viên bảo trì (thêm họ làm người dùng hệ thống với quyền truy cập hạn chế vào các tài nguyên khác).</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54</a:t>
            </a:fld>
            <a:endParaRPr lang="en-US"/>
          </a:p>
        </p:txBody>
      </p:sp>
    </p:spTree>
    <p:extLst>
      <p:ext uri="{BB962C8B-B14F-4D97-AF65-F5344CB8AC3E}">
        <p14:creationId xmlns:p14="http://schemas.microsoft.com/office/powerpoint/2010/main" val="40999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55</a:t>
            </a:fld>
            <a:endParaRPr lang="en-US"/>
          </a:p>
        </p:txBody>
      </p:sp>
    </p:spTree>
    <p:extLst>
      <p:ext uri="{BB962C8B-B14F-4D97-AF65-F5344CB8AC3E}">
        <p14:creationId xmlns:p14="http://schemas.microsoft.com/office/powerpoint/2010/main" val="3826642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56</a:t>
            </a:fld>
            <a:endParaRPr lang="en-US"/>
          </a:p>
        </p:txBody>
      </p:sp>
    </p:spTree>
    <p:extLst>
      <p:ext uri="{BB962C8B-B14F-4D97-AF65-F5344CB8AC3E}">
        <p14:creationId xmlns:p14="http://schemas.microsoft.com/office/powerpoint/2010/main" val="28550078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57</a:t>
            </a:fld>
            <a:endParaRPr lang="en-US"/>
          </a:p>
        </p:txBody>
      </p:sp>
    </p:spTree>
    <p:extLst>
      <p:ext uri="{BB962C8B-B14F-4D97-AF65-F5344CB8AC3E}">
        <p14:creationId xmlns:p14="http://schemas.microsoft.com/office/powerpoint/2010/main" val="129704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a:t>
            </a:fld>
            <a:endParaRPr lang="en-US"/>
          </a:p>
        </p:txBody>
      </p:sp>
    </p:spTree>
    <p:extLst>
      <p:ext uri="{BB962C8B-B14F-4D97-AF65-F5344CB8AC3E}">
        <p14:creationId xmlns:p14="http://schemas.microsoft.com/office/powerpoint/2010/main" val="36415662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a:t>
            </a:fld>
            <a:endParaRPr lang="en-US"/>
          </a:p>
        </p:txBody>
      </p:sp>
    </p:spTree>
    <p:extLst>
      <p:ext uri="{BB962C8B-B14F-4D97-AF65-F5344CB8AC3E}">
        <p14:creationId xmlns:p14="http://schemas.microsoft.com/office/powerpoint/2010/main" val="299520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8</a:t>
            </a:fld>
            <a:endParaRPr lang="en-US"/>
          </a:p>
        </p:txBody>
      </p:sp>
    </p:spTree>
    <p:extLst>
      <p:ext uri="{BB962C8B-B14F-4D97-AF65-F5344CB8AC3E}">
        <p14:creationId xmlns:p14="http://schemas.microsoft.com/office/powerpoint/2010/main" val="384432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11</a:t>
            </a:fld>
            <a:endParaRPr lang="en-US"/>
          </a:p>
        </p:txBody>
      </p:sp>
    </p:spTree>
    <p:extLst>
      <p:ext uri="{BB962C8B-B14F-4D97-AF65-F5344CB8AC3E}">
        <p14:creationId xmlns:p14="http://schemas.microsoft.com/office/powerpoint/2010/main" val="112298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12</a:t>
            </a:fld>
            <a:endParaRPr lang="en-US"/>
          </a:p>
        </p:txBody>
      </p:sp>
    </p:spTree>
    <p:extLst>
      <p:ext uri="{BB962C8B-B14F-4D97-AF65-F5344CB8AC3E}">
        <p14:creationId xmlns:p14="http://schemas.microsoft.com/office/powerpoint/2010/main" val="402364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70475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61681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488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045254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71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60031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72967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00545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04646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5/20/2024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09601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912310-4667-4DC9-A459-E917FC27C7EA}"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42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912310-4667-4DC9-A459-E917FC27C7EA}" type="datetimeFigureOut">
              <a:rPr lang="en-US" smtClean="0"/>
              <a:t>5/20/2024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27519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912310-4667-4DC9-A459-E917FC27C7EA}" type="datetimeFigureOut">
              <a:rPr lang="en-US" smtClean="0"/>
              <a:t>5/20/2024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48819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12310-4667-4DC9-A459-E917FC27C7EA}" type="datetimeFigureOut">
              <a:rPr lang="en-US" smtClean="0"/>
              <a:t>5/20/2024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282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88275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5/20/2024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35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12310-4667-4DC9-A459-E917FC27C7EA}" type="datetimeFigureOut">
              <a:rPr lang="en-US" smtClean="0"/>
              <a:t>5/20/2024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7B38904-E1CF-44D2-AB0F-6D45874D2986}" type="slidenum">
              <a:rPr lang="en-US" smtClean="0"/>
              <a:t>‹#›</a:t>
            </a:fld>
            <a:endParaRPr lang="en-US"/>
          </a:p>
        </p:txBody>
      </p:sp>
    </p:spTree>
    <p:extLst>
      <p:ext uri="{BB962C8B-B14F-4D97-AF65-F5344CB8AC3E}">
        <p14:creationId xmlns:p14="http://schemas.microsoft.com/office/powerpoint/2010/main" val="3036246068"/>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16.sv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29.svg"/><Relationship Id="rId2" Type="http://schemas.openxmlformats.org/officeDocument/2006/relationships/notesSlide" Target="../notesSlides/notesSlide23.xml"/><Relationship Id="rId1" Type="http://schemas.openxmlformats.org/officeDocument/2006/relationships/slideLayout" Target="../slideLayouts/slideLayout1.xml"/><Relationship Id="rId11" Type="http://schemas.openxmlformats.org/officeDocument/2006/relationships/image" Target="../media/image21.png"/><Relationship Id="rId5" Type="http://schemas.openxmlformats.org/officeDocument/2006/relationships/image" Target="../media/image127.svg"/><Relationship Id="rId10" Type="http://schemas.openxmlformats.org/officeDocument/2006/relationships/image" Target="../media/image131.svg"/><Relationship Id="rId9"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12"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xml"/><Relationship Id="rId11" Type="http://schemas.openxmlformats.org/officeDocument/2006/relationships/image" Target="../media/image24.png"/><Relationship Id="rId5" Type="http://schemas.openxmlformats.org/officeDocument/2006/relationships/image" Target="../media/image135.svg"/><Relationship Id="rId10" Type="http://schemas.openxmlformats.org/officeDocument/2006/relationships/image" Target="../media/image23.png"/><Relationship Id="rId9" Type="http://schemas.openxmlformats.org/officeDocument/2006/relationships/image" Target="../media/image11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r>
              <a:rPr lang="en-US" sz="6000" dirty="0" err="1" smtClean="0">
                <a:latin typeface="Times New Roman" panose="02020603050405020304" pitchFamily="18" charset="0"/>
                <a:cs typeface="Times New Roman" panose="02020603050405020304" pitchFamily="18" charset="0"/>
              </a:rPr>
              <a:t>Tổng</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quan</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hệ</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thống</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NiceVoiceBiometrics</a:t>
            </a:r>
            <a:r>
              <a:rPr lang="en-US" sz="6000" dirty="0" smtClean="0">
                <a:latin typeface="Times New Roman" panose="02020603050405020304" pitchFamily="18" charset="0"/>
                <a:cs typeface="Times New Roman" panose="02020603050405020304" pitchFamily="18" charset="0"/>
              </a:rPr>
              <a:t> và </a:t>
            </a:r>
            <a:r>
              <a:rPr lang="en-US" sz="6000" dirty="0" err="1" smtClean="0">
                <a:latin typeface="Times New Roman" panose="02020603050405020304" pitchFamily="18" charset="0"/>
                <a:cs typeface="Times New Roman" panose="02020603050405020304" pitchFamily="18" charset="0"/>
              </a:rPr>
              <a:t>Phiên</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bản</a:t>
            </a:r>
            <a:r>
              <a:rPr lang="en-US" sz="6000" dirty="0" smtClean="0">
                <a:latin typeface="Times New Roman" panose="02020603050405020304" pitchFamily="18" charset="0"/>
                <a:cs typeface="Times New Roman" panose="02020603050405020304" pitchFamily="18" charset="0"/>
              </a:rPr>
              <a:t> 7.3</a:t>
            </a:r>
            <a:endParaRPr lang="en-US" sz="6000" b="1" dirty="0">
              <a:solidFill>
                <a:schemeClr val="bg2"/>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dirty="0"/>
          </a:p>
        </p:txBody>
      </p:sp>
      <p:sp>
        <p:nvSpPr>
          <p:cNvPr id="2" name="Slide Number Placeholder 1"/>
          <p:cNvSpPr>
            <a:spLocks noGrp="1"/>
          </p:cNvSpPr>
          <p:nvPr>
            <p:ph type="sldNum" sz="quarter" idx="4294967295"/>
          </p:nvPr>
        </p:nvSpPr>
        <p:spPr>
          <a:xfrm>
            <a:off x="0" y="787400"/>
            <a:ext cx="779463" cy="365125"/>
          </a:xfrm>
        </p:spPr>
        <p:txBody>
          <a:bodyPr/>
          <a:lstStyle/>
          <a:p>
            <a:pPr>
              <a:defRPr/>
            </a:pPr>
            <a:fld id="{162E4A84-A8F2-424A-AAF2-679D4EB18637}" type="slidenum">
              <a:rPr lang="en-US" smtClean="0"/>
              <a:pPr>
                <a:defRPr/>
              </a:pPr>
              <a:t>1</a:t>
            </a:fld>
            <a:endParaRPr lang="en-US"/>
          </a:p>
        </p:txBody>
      </p:sp>
    </p:spTree>
    <p:extLst>
      <p:ext uri="{BB962C8B-B14F-4D97-AF65-F5344CB8AC3E}">
        <p14:creationId xmlns:p14="http://schemas.microsoft.com/office/powerpoint/2010/main" val="282225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108852"/>
              </p:ext>
            </p:extLst>
          </p:nvPr>
        </p:nvGraphicFramePr>
        <p:xfrm>
          <a:off x="2260599" y="1460498"/>
          <a:ext cx="7700964" cy="5135883"/>
        </p:xfrm>
        <a:graphic>
          <a:graphicData uri="http://schemas.openxmlformats.org/drawingml/2006/table">
            <a:tbl>
              <a:tblPr>
                <a:tableStyleId>{5C22544A-7EE6-4342-B048-85BDC9FD1C3A}</a:tableStyleId>
              </a:tblPr>
              <a:tblGrid>
                <a:gridCol w="804454">
                  <a:extLst>
                    <a:ext uri="{9D8B030D-6E8A-4147-A177-3AD203B41FA5}">
                      <a16:colId xmlns:a16="http://schemas.microsoft.com/office/drawing/2014/main" val="1466961020"/>
                    </a:ext>
                  </a:extLst>
                </a:gridCol>
                <a:gridCol w="1747170">
                  <a:extLst>
                    <a:ext uri="{9D8B030D-6E8A-4147-A177-3AD203B41FA5}">
                      <a16:colId xmlns:a16="http://schemas.microsoft.com/office/drawing/2014/main" val="1368628091"/>
                    </a:ext>
                  </a:extLst>
                </a:gridCol>
                <a:gridCol w="1491590">
                  <a:extLst>
                    <a:ext uri="{9D8B030D-6E8A-4147-A177-3AD203B41FA5}">
                      <a16:colId xmlns:a16="http://schemas.microsoft.com/office/drawing/2014/main" val="3671199981"/>
                    </a:ext>
                  </a:extLst>
                </a:gridCol>
                <a:gridCol w="804454">
                  <a:extLst>
                    <a:ext uri="{9D8B030D-6E8A-4147-A177-3AD203B41FA5}">
                      <a16:colId xmlns:a16="http://schemas.microsoft.com/office/drawing/2014/main" val="1394104931"/>
                    </a:ext>
                  </a:extLst>
                </a:gridCol>
                <a:gridCol w="804454">
                  <a:extLst>
                    <a:ext uri="{9D8B030D-6E8A-4147-A177-3AD203B41FA5}">
                      <a16:colId xmlns:a16="http://schemas.microsoft.com/office/drawing/2014/main" val="759406329"/>
                    </a:ext>
                  </a:extLst>
                </a:gridCol>
                <a:gridCol w="804454">
                  <a:extLst>
                    <a:ext uri="{9D8B030D-6E8A-4147-A177-3AD203B41FA5}">
                      <a16:colId xmlns:a16="http://schemas.microsoft.com/office/drawing/2014/main" val="3014961890"/>
                    </a:ext>
                  </a:extLst>
                </a:gridCol>
                <a:gridCol w="1244388">
                  <a:extLst>
                    <a:ext uri="{9D8B030D-6E8A-4147-A177-3AD203B41FA5}">
                      <a16:colId xmlns:a16="http://schemas.microsoft.com/office/drawing/2014/main" val="1495514171"/>
                    </a:ext>
                  </a:extLst>
                </a:gridCol>
              </a:tblGrid>
              <a:tr h="516293">
                <a:tc>
                  <a:txBody>
                    <a:bodyPr/>
                    <a:lstStyle/>
                    <a:p>
                      <a:pPr algn="ctr" fontAlgn="b"/>
                      <a:r>
                        <a:rPr lang="en-US" sz="1100" b="1" u="none" strike="noStrike" dirty="0">
                          <a:effectLst/>
                        </a:rPr>
                        <a:t>Name</a:t>
                      </a:r>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Hostname</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IP</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CPU [GHz]</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vCPU</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RAM [GB]</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Disk</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148423410"/>
                  </a:ext>
                </a:extLst>
              </a:tr>
              <a:tr h="768804">
                <a:tc rowSpan="2">
                  <a:txBody>
                    <a:bodyPr/>
                    <a:lstStyle/>
                    <a:p>
                      <a:pPr algn="ctr" fontAlgn="ctr"/>
                      <a:r>
                        <a:rPr lang="en-US" sz="1100" b="1" u="none" strike="noStrike" dirty="0">
                          <a:effectLst/>
                        </a:rPr>
                        <a:t>AIR</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dc-bomt-air01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 10.26.182.140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25368681"/>
                  </a:ext>
                </a:extLst>
              </a:tr>
              <a:tr h="281820">
                <a:tc vMerge="1">
                  <a:txBody>
                    <a:bodyPr/>
                    <a:lstStyle/>
                    <a:p>
                      <a:endParaRPr lang="en-US"/>
                    </a:p>
                  </a:txBody>
                  <a:tcPr/>
                </a:tc>
                <a:tc>
                  <a:txBody>
                    <a:bodyPr/>
                    <a:lstStyle/>
                    <a:p>
                      <a:pPr algn="ctr" fontAlgn="b"/>
                      <a:r>
                        <a:rPr lang="en-US" sz="1400" b="1" u="none" strike="noStrike">
                          <a:effectLst/>
                        </a:rPr>
                        <a:t>dc-bomt-air02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10.23.54.90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85990292"/>
                  </a:ext>
                </a:extLst>
              </a:tr>
              <a:tr h="281820">
                <a:tc rowSpan="4">
                  <a:txBody>
                    <a:bodyPr/>
                    <a:lstStyle/>
                    <a:p>
                      <a:pPr algn="ctr" fontAlgn="ctr"/>
                      <a:r>
                        <a:rPr lang="en-US" sz="1100" b="1" u="none" strike="noStrike">
                          <a:effectLst/>
                        </a:rPr>
                        <a:t>API</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dc-bomt-api01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31998203"/>
                  </a:ext>
                </a:extLst>
              </a:tr>
              <a:tr h="281820">
                <a:tc vMerge="1">
                  <a:txBody>
                    <a:bodyPr/>
                    <a:lstStyle/>
                    <a:p>
                      <a:endParaRPr lang="en-US"/>
                    </a:p>
                  </a:txBody>
                  <a:tcPr/>
                </a:tc>
                <a:tc>
                  <a:txBody>
                    <a:bodyPr/>
                    <a:lstStyle/>
                    <a:p>
                      <a:pPr algn="ctr" fontAlgn="b"/>
                      <a:r>
                        <a:rPr lang="en-US" sz="1400" b="1" u="none" strike="noStrike">
                          <a:effectLst/>
                        </a:rPr>
                        <a:t>dc-bomt-api02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07811160"/>
                  </a:ext>
                </a:extLst>
              </a:tr>
              <a:tr h="281820">
                <a:tc vMerge="1">
                  <a:txBody>
                    <a:bodyPr/>
                    <a:lstStyle/>
                    <a:p>
                      <a:endParaRPr lang="en-US"/>
                    </a:p>
                  </a:txBody>
                  <a:tcPr/>
                </a:tc>
                <a:tc>
                  <a:txBody>
                    <a:bodyPr/>
                    <a:lstStyle/>
                    <a:p>
                      <a:pPr algn="ctr" fontAlgn="b"/>
                      <a:r>
                        <a:rPr lang="en-US" sz="1400" b="1" u="none" strike="noStrike">
                          <a:effectLst/>
                        </a:rPr>
                        <a:t>dc-bomt-api03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10.36.79.81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92262316"/>
                  </a:ext>
                </a:extLst>
              </a:tr>
              <a:tr h="281820">
                <a:tc vMerge="1">
                  <a:txBody>
                    <a:bodyPr/>
                    <a:lstStyle/>
                    <a:p>
                      <a:endParaRPr lang="en-US"/>
                    </a:p>
                  </a:txBody>
                  <a:tcPr/>
                </a:tc>
                <a:tc>
                  <a:txBody>
                    <a:bodyPr/>
                    <a:lstStyle/>
                    <a:p>
                      <a:pPr algn="ctr" fontAlgn="b"/>
                      <a:r>
                        <a:rPr lang="en-US" sz="1400" b="1" u="none" strike="noStrike">
                          <a:effectLst/>
                        </a:rPr>
                        <a:t>dc-bomt-api04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10.36.79.91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00511206"/>
                  </a:ext>
                </a:extLst>
              </a:tr>
              <a:tr h="281820">
                <a:tc rowSpan="2">
                  <a:txBody>
                    <a:bodyPr/>
                    <a:lstStyle/>
                    <a:p>
                      <a:pPr algn="ctr" fontAlgn="ctr"/>
                      <a:r>
                        <a:rPr lang="en-US" sz="1100" b="1" u="none" strike="noStrike">
                          <a:effectLst/>
                        </a:rPr>
                        <a:t>DB/DM</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ps1biomdba01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53444685"/>
                  </a:ext>
                </a:extLst>
              </a:tr>
              <a:tr h="281820">
                <a:tc vMerge="1">
                  <a:txBody>
                    <a:bodyPr/>
                    <a:lstStyle/>
                    <a:p>
                      <a:endParaRPr lang="en-US"/>
                    </a:p>
                  </a:txBody>
                  <a:tcPr/>
                </a:tc>
                <a:tc>
                  <a:txBody>
                    <a:bodyPr/>
                    <a:lstStyle/>
                    <a:p>
                      <a:pPr algn="ctr" fontAlgn="b"/>
                      <a:r>
                        <a:rPr lang="en-US" sz="1400" b="1" u="none" strike="noStrike">
                          <a:effectLst/>
                        </a:rPr>
                        <a:t>ps1biomdba02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59250113"/>
                  </a:ext>
                </a:extLst>
              </a:tr>
              <a:tr h="516293">
                <a:tc rowSpan="2">
                  <a:txBody>
                    <a:bodyPr/>
                    <a:lstStyle/>
                    <a:p>
                      <a:pPr algn="ctr" fontAlgn="ctr"/>
                      <a:r>
                        <a:rPr lang="en-US" sz="1100" b="1" u="none" strike="noStrike">
                          <a:effectLst/>
                        </a:rPr>
                        <a:t>Engage</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dc-bomt-egsvr01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32</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52656938"/>
                  </a:ext>
                </a:extLst>
              </a:tr>
              <a:tr h="516293">
                <a:tc vMerge="1">
                  <a:txBody>
                    <a:bodyPr/>
                    <a:lstStyle/>
                    <a:p>
                      <a:endParaRPr lang="en-US"/>
                    </a:p>
                  </a:txBody>
                  <a:tcPr/>
                </a:tc>
                <a:tc>
                  <a:txBody>
                    <a:bodyPr/>
                    <a:lstStyle/>
                    <a:p>
                      <a:pPr algn="ctr" fontAlgn="b"/>
                      <a:r>
                        <a:rPr lang="en-US" sz="1400" b="1" u="none" strike="noStrike">
                          <a:effectLst/>
                        </a:rPr>
                        <a:t>dc-bomt-egsvr02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21832203"/>
                  </a:ext>
                </a:extLst>
              </a:tr>
              <a:tr h="281820">
                <a:tc rowSpan="2">
                  <a:txBody>
                    <a:bodyPr/>
                    <a:lstStyle/>
                    <a:p>
                      <a:pPr algn="ctr" fontAlgn="ctr"/>
                      <a:r>
                        <a:rPr lang="en-US" sz="1100" b="1" u="none" strike="noStrike">
                          <a:effectLst/>
                        </a:rPr>
                        <a:t>RT</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dc-bomt-rt01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79431061"/>
                  </a:ext>
                </a:extLst>
              </a:tr>
              <a:tr h="281820">
                <a:tc vMerge="1">
                  <a:txBody>
                    <a:bodyPr/>
                    <a:lstStyle/>
                    <a:p>
                      <a:endParaRPr lang="en-US"/>
                    </a:p>
                  </a:txBody>
                  <a:tcPr/>
                </a:tc>
                <a:tc>
                  <a:txBody>
                    <a:bodyPr/>
                    <a:lstStyle/>
                    <a:p>
                      <a:pPr algn="ctr" fontAlgn="b"/>
                      <a:r>
                        <a:rPr lang="en-US" sz="1400" b="1" u="none" strike="noStrike">
                          <a:effectLst/>
                        </a:rPr>
                        <a:t>dc-bomt-rt02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38115579"/>
                  </a:ext>
                </a:extLst>
              </a:tr>
              <a:tr h="281820">
                <a:tc>
                  <a:txBody>
                    <a:bodyPr/>
                    <a:lstStyle/>
                    <a:p>
                      <a:pPr algn="ctr" fontAlgn="b"/>
                      <a:r>
                        <a:rPr lang="en-US" sz="1100" b="1" u="none" strike="noStrike">
                          <a:effectLst/>
                        </a:rPr>
                        <a:t>Sentinel</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dc-bomt-mnt</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86941439"/>
                  </a:ext>
                </a:extLst>
              </a:tr>
            </a:tbl>
          </a:graphicData>
        </a:graphic>
      </p:graphicFrame>
    </p:spTree>
    <p:extLst>
      <p:ext uri="{BB962C8B-B14F-4D97-AF65-F5344CB8AC3E}">
        <p14:creationId xmlns:p14="http://schemas.microsoft.com/office/powerpoint/2010/main" val="228331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p:txBody>
          <a:bodyPr/>
          <a:lstStyle/>
          <a:p>
            <a:pPr marL="0" indent="0">
              <a:buNone/>
            </a:pPr>
            <a:r>
              <a:rPr lang="en-US" dirty="0" smtClean="0"/>
              <a:t>Self service </a:t>
            </a:r>
            <a:r>
              <a:rPr lang="en-US" dirty="0" err="1" smtClean="0"/>
              <a:t>hiện</a:t>
            </a:r>
            <a:r>
              <a:rPr lang="en-US" dirty="0" smtClean="0"/>
              <a:t> </a:t>
            </a:r>
            <a:r>
              <a:rPr lang="en-US" dirty="0" err="1" smtClean="0"/>
              <a:t>tại</a:t>
            </a:r>
            <a:r>
              <a:rPr lang="en-US" dirty="0" smtClean="0"/>
              <a:t> </a:t>
            </a:r>
            <a:r>
              <a:rPr lang="en-US" dirty="0" err="1" smtClean="0"/>
              <a:t>cao</a:t>
            </a:r>
            <a:r>
              <a:rPr lang="en-US" dirty="0" smtClean="0"/>
              <a:t> </a:t>
            </a:r>
            <a:r>
              <a:rPr lang="en-US" dirty="0" err="1" smtClean="0"/>
              <a:t>điểm</a:t>
            </a:r>
            <a:r>
              <a:rPr lang="en-US" dirty="0" smtClean="0"/>
              <a:t> </a:t>
            </a:r>
            <a:r>
              <a:rPr lang="en-US" dirty="0" err="1" smtClean="0"/>
              <a:t>nhất</a:t>
            </a:r>
            <a:r>
              <a:rPr lang="en-US" dirty="0" smtClean="0"/>
              <a:t> 9000 calls</a:t>
            </a:r>
          </a:p>
          <a:p>
            <a:pPr marL="0" indent="0">
              <a:buNone/>
            </a:pPr>
            <a:r>
              <a:rPr lang="en-US" dirty="0" err="1" smtClean="0"/>
              <a:t>Authen</a:t>
            </a:r>
            <a:r>
              <a:rPr lang="en-US" dirty="0" smtClean="0"/>
              <a:t> </a:t>
            </a:r>
            <a:r>
              <a:rPr lang="en-US" dirty="0" err="1" smtClean="0"/>
              <a:t>trên</a:t>
            </a:r>
            <a:r>
              <a:rPr lang="en-US" dirty="0" smtClean="0"/>
              <a:t> IVR </a:t>
            </a:r>
            <a:r>
              <a:rPr lang="en-US" dirty="0" err="1" smtClean="0"/>
              <a:t>cao</a:t>
            </a:r>
            <a:r>
              <a:rPr lang="en-US" dirty="0" smtClean="0"/>
              <a:t> </a:t>
            </a:r>
            <a:r>
              <a:rPr lang="en-US" dirty="0" err="1" smtClean="0"/>
              <a:t>nhất</a:t>
            </a:r>
            <a:r>
              <a:rPr lang="en-US" dirty="0" smtClean="0"/>
              <a:t> ~ 1000 calls</a:t>
            </a:r>
          </a:p>
          <a:p>
            <a:pPr marL="0" indent="0">
              <a:buNone/>
            </a:pPr>
            <a:r>
              <a:rPr lang="en-US" dirty="0" err="1" smtClean="0"/>
              <a:t>Số</a:t>
            </a:r>
            <a:r>
              <a:rPr lang="en-US" dirty="0" smtClean="0"/>
              <a:t> license </a:t>
            </a:r>
            <a:r>
              <a:rPr lang="en-US" dirty="0" err="1" smtClean="0"/>
              <a:t>ghi</a:t>
            </a:r>
            <a:r>
              <a:rPr lang="en-US" dirty="0" smtClean="0"/>
              <a:t> </a:t>
            </a:r>
            <a:r>
              <a:rPr lang="en-US" dirty="0" err="1" smtClean="0"/>
              <a:t>âm</a:t>
            </a:r>
            <a:r>
              <a:rPr lang="en-US" dirty="0" smtClean="0"/>
              <a:t> </a:t>
            </a:r>
            <a:r>
              <a:rPr lang="en-US" dirty="0" err="1" smtClean="0"/>
              <a:t>đang</a:t>
            </a:r>
            <a:r>
              <a:rPr lang="en-US" dirty="0" smtClean="0"/>
              <a:t> </a:t>
            </a:r>
            <a:r>
              <a:rPr lang="en-US" dirty="0" err="1" smtClean="0"/>
              <a:t>sử</a:t>
            </a:r>
            <a:r>
              <a:rPr lang="en-US" dirty="0" smtClean="0"/>
              <a:t> </a:t>
            </a:r>
            <a:r>
              <a:rPr lang="en-US" dirty="0" err="1" smtClean="0"/>
              <a:t>dụng</a:t>
            </a:r>
            <a:r>
              <a:rPr lang="en-US" dirty="0" smtClean="0"/>
              <a:t>: 140/153</a:t>
            </a:r>
          </a:p>
          <a:p>
            <a:pPr marL="0" indent="0">
              <a:buNone/>
            </a:pPr>
            <a:endParaRPr lang="en-US" dirty="0"/>
          </a:p>
          <a:p>
            <a:pPr>
              <a:buFont typeface="Symbol" panose="05050102010706020507" pitchFamily="18" charset="2"/>
              <a:buChar char="Þ"/>
            </a:pPr>
            <a:r>
              <a:rPr lang="en-US" dirty="0" smtClean="0"/>
              <a:t>Inventory </a:t>
            </a:r>
            <a:r>
              <a:rPr lang="en-US" dirty="0" err="1" smtClean="0"/>
              <a:t>hiện</a:t>
            </a:r>
            <a:r>
              <a:rPr lang="en-US" dirty="0" smtClean="0"/>
              <a:t> </a:t>
            </a:r>
            <a:r>
              <a:rPr lang="en-US" dirty="0" err="1" smtClean="0"/>
              <a:t>tại</a:t>
            </a:r>
            <a:r>
              <a:rPr lang="en-US" dirty="0" smtClean="0"/>
              <a:t> </a:t>
            </a:r>
            <a:r>
              <a:rPr lang="en-US" dirty="0" err="1" smtClean="0"/>
              <a:t>vẫn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ngoại</a:t>
            </a:r>
            <a:r>
              <a:rPr lang="en-US" dirty="0" smtClean="0"/>
              <a:t> </a:t>
            </a:r>
            <a:r>
              <a:rPr lang="en-US" dirty="0" err="1" smtClean="0"/>
              <a:t>trừ</a:t>
            </a:r>
            <a:r>
              <a:rPr lang="en-US" dirty="0" smtClean="0"/>
              <a:t> ổ </a:t>
            </a:r>
            <a:r>
              <a:rPr lang="en-US" dirty="0" err="1" smtClean="0"/>
              <a:t>cứng</a:t>
            </a:r>
            <a:r>
              <a:rPr lang="en-US" dirty="0" smtClean="0"/>
              <a:t> </a:t>
            </a:r>
            <a:r>
              <a:rPr lang="en-US" dirty="0" err="1" smtClean="0"/>
              <a:t>lưu</a:t>
            </a:r>
            <a:r>
              <a:rPr lang="en-US" dirty="0" smtClean="0"/>
              <a:t> </a:t>
            </a:r>
            <a:r>
              <a:rPr lang="en-US" dirty="0" err="1" smtClean="0"/>
              <a:t>trữ</a:t>
            </a:r>
            <a:r>
              <a:rPr lang="en-US" dirty="0" smtClean="0"/>
              <a:t> </a:t>
            </a:r>
          </a:p>
        </p:txBody>
      </p:sp>
    </p:spTree>
    <p:extLst>
      <p:ext uri="{BB962C8B-B14F-4D97-AF65-F5344CB8AC3E}">
        <p14:creationId xmlns:p14="http://schemas.microsoft.com/office/powerpoint/2010/main" val="59897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thành</a:t>
            </a:r>
            <a:r>
              <a:rPr lang="en-US" dirty="0" smtClean="0"/>
              <a:t> phần </a:t>
            </a:r>
            <a:r>
              <a:rPr lang="en-US" dirty="0" err="1" smtClean="0"/>
              <a:t>chính</a:t>
            </a:r>
            <a:endParaRPr lang="en-US" dirty="0"/>
          </a:p>
        </p:txBody>
      </p:sp>
      <p:sp>
        <p:nvSpPr>
          <p:cNvPr id="3" name="Content Placeholder 2"/>
          <p:cNvSpPr>
            <a:spLocks noGrp="1"/>
          </p:cNvSpPr>
          <p:nvPr>
            <p:ph idx="1"/>
          </p:nvPr>
        </p:nvSpPr>
        <p:spPr/>
        <p:txBody>
          <a:bodyPr/>
          <a:lstStyle/>
          <a:p>
            <a:r>
              <a:rPr lang="en-US" dirty="0" smtClean="0"/>
              <a:t>Engage : </a:t>
            </a:r>
            <a:r>
              <a:rPr lang="en-US" dirty="0" err="1" smtClean="0"/>
              <a:t>ứng</a:t>
            </a:r>
            <a:r>
              <a:rPr lang="en-US" dirty="0" smtClean="0"/>
              <a:t> </a:t>
            </a:r>
            <a:r>
              <a:rPr lang="en-US" dirty="0" err="1" smtClean="0"/>
              <a:t>dụng</a:t>
            </a:r>
            <a:r>
              <a:rPr lang="en-US" dirty="0" smtClean="0"/>
              <a:t> và </a:t>
            </a:r>
            <a:r>
              <a:rPr lang="en-US" dirty="0" err="1" smtClean="0"/>
              <a:t>tương</a:t>
            </a:r>
            <a:r>
              <a:rPr lang="en-US" dirty="0" smtClean="0"/>
              <a:t> </a:t>
            </a:r>
            <a:r>
              <a:rPr lang="en-US" dirty="0" err="1" smtClean="0"/>
              <a:t>tác</a:t>
            </a:r>
            <a:r>
              <a:rPr lang="en-US" dirty="0" smtClean="0"/>
              <a:t> </a:t>
            </a:r>
            <a:r>
              <a:rPr lang="en-US" dirty="0" err="1" smtClean="0"/>
              <a:t>lớp</a:t>
            </a:r>
            <a:r>
              <a:rPr lang="en-US" dirty="0" smtClean="0"/>
              <a:t> </a:t>
            </a:r>
            <a:r>
              <a:rPr lang="en-US" dirty="0" err="1" smtClean="0"/>
              <a:t>giữa</a:t>
            </a:r>
            <a:endParaRPr lang="en-US" dirty="0" smtClean="0"/>
          </a:p>
          <a:p>
            <a:r>
              <a:rPr lang="en-US" dirty="0" smtClean="0"/>
              <a:t>AIR: </a:t>
            </a:r>
            <a:r>
              <a:rPr lang="en-US" dirty="0" err="1" smtClean="0"/>
              <a:t>ghi</a:t>
            </a:r>
            <a:r>
              <a:rPr lang="en-US" dirty="0" smtClean="0"/>
              <a:t> </a:t>
            </a:r>
            <a:r>
              <a:rPr lang="en-US" dirty="0" err="1" smtClean="0"/>
              <a:t>âm</a:t>
            </a:r>
            <a:r>
              <a:rPr lang="en-US" dirty="0" smtClean="0"/>
              <a:t> và streaming</a:t>
            </a:r>
          </a:p>
          <a:p>
            <a:r>
              <a:rPr lang="en-US" dirty="0" smtClean="0"/>
              <a:t>RT: cấu phần core </a:t>
            </a:r>
            <a:r>
              <a:rPr lang="en-US" dirty="0" err="1" smtClean="0"/>
              <a:t>xử</a:t>
            </a:r>
            <a:r>
              <a:rPr lang="en-US" dirty="0" smtClean="0"/>
              <a:t> </a:t>
            </a:r>
            <a:r>
              <a:rPr lang="en-US" dirty="0" err="1" smtClean="0"/>
              <a:t>lý</a:t>
            </a:r>
            <a:r>
              <a:rPr lang="en-US" dirty="0" smtClean="0"/>
              <a:t> </a:t>
            </a:r>
            <a:r>
              <a:rPr lang="en-US" dirty="0" err="1" smtClean="0"/>
              <a:t>sinh</a:t>
            </a:r>
            <a:r>
              <a:rPr lang="en-US" dirty="0" smtClean="0"/>
              <a:t> </a:t>
            </a:r>
            <a:r>
              <a:rPr lang="en-US" dirty="0" err="1" smtClean="0"/>
              <a:t>trắc</a:t>
            </a:r>
            <a:r>
              <a:rPr lang="en-US" dirty="0" smtClean="0"/>
              <a:t> </a:t>
            </a:r>
            <a:r>
              <a:rPr lang="en-US" dirty="0" err="1" smtClean="0"/>
              <a:t>học</a:t>
            </a:r>
            <a:endParaRPr lang="en-US" dirty="0" smtClean="0"/>
          </a:p>
          <a:p>
            <a:r>
              <a:rPr lang="en-US" dirty="0" smtClean="0"/>
              <a:t>API: cấu phần expose </a:t>
            </a:r>
            <a:r>
              <a:rPr lang="en-US" dirty="0" err="1" smtClean="0"/>
              <a:t>api</a:t>
            </a:r>
            <a:r>
              <a:rPr lang="en-US" dirty="0" smtClean="0"/>
              <a:t> </a:t>
            </a:r>
            <a:r>
              <a:rPr lang="en-US" dirty="0" err="1" smtClean="0"/>
              <a:t>cho</a:t>
            </a:r>
            <a:r>
              <a:rPr lang="en-US" dirty="0" smtClean="0"/>
              <a:t> </a:t>
            </a:r>
            <a:r>
              <a:rPr lang="en-US" dirty="0" err="1" smtClean="0"/>
              <a:t>phép</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Nice biometrics</a:t>
            </a:r>
          </a:p>
          <a:p>
            <a:r>
              <a:rPr lang="en-US" dirty="0" smtClean="0"/>
              <a:t>Sentinel: </a:t>
            </a:r>
            <a:r>
              <a:rPr lang="en-US" dirty="0" err="1" smtClean="0"/>
              <a:t>làm</a:t>
            </a:r>
            <a:r>
              <a:rPr lang="en-US" dirty="0" smtClean="0"/>
              <a:t> </a:t>
            </a:r>
            <a:r>
              <a:rPr lang="en-US" dirty="0" err="1" smtClean="0"/>
              <a:t>nhiệm</a:t>
            </a:r>
            <a:r>
              <a:rPr lang="en-US" dirty="0" smtClean="0"/>
              <a:t> vụ </a:t>
            </a:r>
            <a:r>
              <a:rPr lang="en-US" dirty="0" err="1" smtClean="0"/>
              <a:t>healthcheck</a:t>
            </a:r>
            <a:r>
              <a:rPr lang="en-US" dirty="0" smtClean="0"/>
              <a:t> và monitor (</a:t>
            </a:r>
            <a:r>
              <a:rPr lang="en-US" dirty="0" err="1" smtClean="0"/>
              <a:t>thông</a:t>
            </a:r>
            <a:r>
              <a:rPr lang="en-US" dirty="0" smtClean="0"/>
              <a:t> qua </a:t>
            </a:r>
            <a:r>
              <a:rPr lang="en-US" dirty="0" err="1" smtClean="0"/>
              <a:t>snmp</a:t>
            </a:r>
            <a:r>
              <a:rPr lang="en-US" dirty="0" smtClean="0"/>
              <a:t>)</a:t>
            </a:r>
            <a:endParaRPr lang="en-US" dirty="0"/>
          </a:p>
        </p:txBody>
      </p:sp>
    </p:spTree>
    <p:extLst>
      <p:ext uri="{BB962C8B-B14F-4D97-AF65-F5344CB8AC3E}">
        <p14:creationId xmlns:p14="http://schemas.microsoft.com/office/powerpoint/2010/main" val="161352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50" y="185960"/>
            <a:ext cx="8911687" cy="1280890"/>
          </a:xfrm>
        </p:spPr>
        <p:txBody>
          <a:bodyPr/>
          <a:lstStyle/>
          <a:p>
            <a:r>
              <a:rPr lang="en-US" dirty="0" smtClean="0"/>
              <a:t>Engaged</a:t>
            </a:r>
            <a:endParaRPr lang="en-US" dirty="0"/>
          </a:p>
        </p:txBody>
      </p:sp>
      <p:pic>
        <p:nvPicPr>
          <p:cNvPr id="6" name="Content Placeholder 5"/>
          <p:cNvPicPr>
            <a:picLocks noGrp="1" noChangeAspect="1"/>
          </p:cNvPicPr>
          <p:nvPr>
            <p:ph idx="1"/>
          </p:nvPr>
        </p:nvPicPr>
        <p:blipFill>
          <a:blip r:embed="rId3"/>
          <a:stretch>
            <a:fillRect/>
          </a:stretch>
        </p:blipFill>
        <p:spPr>
          <a:xfrm>
            <a:off x="4087596" y="308051"/>
            <a:ext cx="7869943" cy="6280319"/>
          </a:xfrm>
          <a:prstGeom prst="rect">
            <a:avLst/>
          </a:prstGeom>
        </p:spPr>
      </p:pic>
    </p:spTree>
    <p:extLst>
      <p:ext uri="{BB962C8B-B14F-4D97-AF65-F5344CB8AC3E}">
        <p14:creationId xmlns:p14="http://schemas.microsoft.com/office/powerpoint/2010/main" val="318520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23" y="1443019"/>
            <a:ext cx="3359678" cy="1280890"/>
          </a:xfrm>
        </p:spPr>
        <p:txBody>
          <a:bodyPr/>
          <a:lstStyle/>
          <a:p>
            <a:r>
              <a:rPr lang="en-US" dirty="0" smtClean="0"/>
              <a:t>Connect API (API)</a:t>
            </a:r>
            <a:endParaRPr lang="en-US" dirty="0"/>
          </a:p>
        </p:txBody>
      </p:sp>
      <p:pic>
        <p:nvPicPr>
          <p:cNvPr id="4" name="Content Placeholder 3"/>
          <p:cNvPicPr>
            <a:picLocks noGrp="1" noChangeAspect="1"/>
          </p:cNvPicPr>
          <p:nvPr>
            <p:ph idx="1"/>
          </p:nvPr>
        </p:nvPicPr>
        <p:blipFill>
          <a:blip r:embed="rId3"/>
          <a:stretch>
            <a:fillRect/>
          </a:stretch>
        </p:blipFill>
        <p:spPr>
          <a:xfrm>
            <a:off x="5193004" y="1"/>
            <a:ext cx="4997621" cy="6858000"/>
          </a:xfrm>
          <a:prstGeom prst="rect">
            <a:avLst/>
          </a:prstGeom>
        </p:spPr>
      </p:pic>
    </p:spTree>
    <p:extLst>
      <p:ext uri="{BB962C8B-B14F-4D97-AF65-F5344CB8AC3E}">
        <p14:creationId xmlns:p14="http://schemas.microsoft.com/office/powerpoint/2010/main" val="994060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25" y="166910"/>
            <a:ext cx="1369475" cy="1280890"/>
          </a:xfrm>
        </p:spPr>
        <p:txBody>
          <a:bodyPr/>
          <a:lstStyle/>
          <a:p>
            <a:r>
              <a:rPr lang="en-US" dirty="0" smtClean="0"/>
              <a:t>AIR</a:t>
            </a:r>
            <a:endParaRPr lang="en-US" dirty="0"/>
          </a:p>
        </p:txBody>
      </p:sp>
      <p:pic>
        <p:nvPicPr>
          <p:cNvPr id="4" name="Content Placeholder 3"/>
          <p:cNvPicPr>
            <a:picLocks noGrp="1" noChangeAspect="1"/>
          </p:cNvPicPr>
          <p:nvPr>
            <p:ph idx="1"/>
          </p:nvPr>
        </p:nvPicPr>
        <p:blipFill>
          <a:blip r:embed="rId3"/>
          <a:stretch>
            <a:fillRect/>
          </a:stretch>
        </p:blipFill>
        <p:spPr>
          <a:xfrm>
            <a:off x="2778272" y="660400"/>
            <a:ext cx="8981753" cy="5842000"/>
          </a:xfrm>
          <a:prstGeom prst="rect">
            <a:avLst/>
          </a:prstGeom>
        </p:spPr>
      </p:pic>
    </p:spTree>
    <p:extLst>
      <p:ext uri="{BB962C8B-B14F-4D97-AF65-F5344CB8AC3E}">
        <p14:creationId xmlns:p14="http://schemas.microsoft.com/office/powerpoint/2010/main" val="83516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25" y="205010"/>
            <a:ext cx="2575975" cy="1280890"/>
          </a:xfrm>
        </p:spPr>
        <p:txBody>
          <a:bodyPr/>
          <a:lstStyle/>
          <a:p>
            <a:r>
              <a:rPr lang="en-US" dirty="0" smtClean="0"/>
              <a:t>RT Server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29806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Databases &amp; </a:t>
            </a:r>
            <a:r>
              <a:rPr lang="en-US" dirty="0" err="1" smtClean="0"/>
              <a:t>Datamart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58931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Middle App</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710464" y="911154"/>
            <a:ext cx="6220279" cy="5816217"/>
          </a:xfrm>
          <a:prstGeom prst="rect">
            <a:avLst/>
          </a:prstGeom>
        </p:spPr>
      </p:pic>
    </p:spTree>
    <p:extLst>
      <p:ext uri="{BB962C8B-B14F-4D97-AF65-F5344CB8AC3E}">
        <p14:creationId xmlns:p14="http://schemas.microsoft.com/office/powerpoint/2010/main" val="279637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Agent</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381500" y="177306"/>
            <a:ext cx="7404100" cy="6736688"/>
          </a:xfrm>
          <a:prstGeom prst="rect">
            <a:avLst/>
          </a:prstGeom>
        </p:spPr>
      </p:pic>
    </p:spTree>
    <p:extLst>
      <p:ext uri="{BB962C8B-B14F-4D97-AF65-F5344CB8AC3E}">
        <p14:creationId xmlns:p14="http://schemas.microsoft.com/office/powerpoint/2010/main" val="780353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6355" y="442383"/>
            <a:ext cx="8825658" cy="1259287"/>
          </a:xfrm>
        </p:spPr>
        <p:txBody>
          <a:bodyPr/>
          <a:lstStyle/>
          <a:p>
            <a:r>
              <a:rPr lang="en-US" dirty="0" err="1" smtClean="0">
                <a:latin typeface="Times New Roman" panose="02020603050405020304" pitchFamily="18" charset="0"/>
                <a:cs typeface="Times New Roman" panose="02020603050405020304" pitchFamily="18" charset="0"/>
              </a:rPr>
              <a:t>Danh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Mục</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56509" y="2022764"/>
            <a:ext cx="8124104" cy="4073236"/>
          </a:xfrm>
        </p:spPr>
        <p:txBody>
          <a:bodyPr>
            <a:noAutofit/>
          </a:bodyPr>
          <a:lstStyle/>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Tổng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thống</a:t>
            </a:r>
            <a:endParaRPr lang="en-US" sz="2400" dirty="0" smtClean="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Thành phần,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luồng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hợp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chính</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err="1" smtClean="0">
                <a:latin typeface="Times New Roman" panose="02020603050405020304" pitchFamily="18" charset="0"/>
                <a:cs typeface="Times New Roman" panose="02020603050405020304" pitchFamily="18" charset="0"/>
              </a:rPr>
              <a:t>Nâng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cấp</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Hướng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dẫn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vận</a:t>
            </a:r>
            <a:r>
              <a:rPr lang="en-US" sz="2400" dirty="0" smtClean="0">
                <a:latin typeface="Times New Roman" panose="02020603050405020304" pitchFamily="18" charset="0"/>
                <a:cs typeface="Times New Roman" panose="02020603050405020304" pitchFamily="18" charset="0"/>
              </a:rPr>
              <a:t> hành</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Monitor</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 Vận hành </a:t>
            </a:r>
            <a:r>
              <a:rPr lang="en-US" sz="2400" dirty="0" err="1" smtClean="0">
                <a:latin typeface="Times New Roman" panose="02020603050405020304" pitchFamily="18" charset="0"/>
                <a:cs typeface="Times New Roman" panose="02020603050405020304" pitchFamily="18" charset="0"/>
              </a:rPr>
              <a:t>chung</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Troubleshooting (</a:t>
            </a:r>
            <a:r>
              <a:rPr lang="en-US" sz="2400" dirty="0" err="1" smtClean="0">
                <a:latin typeface="Times New Roman" panose="02020603050405020304" pitchFamily="18" charset="0"/>
                <a:cs typeface="Times New Roman" panose="02020603050405020304" pitchFamily="18" charset="0"/>
              </a:rPr>
              <a:t>nhận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tra</a:t>
            </a:r>
            <a:r>
              <a:rPr lang="en-US" sz="2400" dirty="0" smtClean="0">
                <a:latin typeface="Times New Roman" panose="02020603050405020304" pitchFamily="18" charset="0"/>
                <a:cs typeface="Times New Roman" panose="02020603050405020304" pitchFamily="18" charset="0"/>
              </a:rPr>
              <a:t>, check list, fix </a:t>
            </a:r>
            <a:r>
              <a:rPr lang="en-US" sz="2400" dirty="0" err="1" smtClean="0">
                <a:latin typeface="Times New Roman" panose="02020603050405020304" pitchFamily="18" charset="0"/>
                <a:cs typeface="Times New Roman" panose="02020603050405020304" pitchFamily="18" charset="0"/>
              </a:rPr>
              <a:t>lỗi</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80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Tương</a:t>
            </a:r>
            <a:r>
              <a:rPr lang="en-US" dirty="0" smtClean="0"/>
              <a:t> </a:t>
            </a:r>
            <a:r>
              <a:rPr lang="en-US" dirty="0" err="1" smtClean="0"/>
              <a:t>tác</a:t>
            </a:r>
            <a:r>
              <a:rPr lang="en-US" dirty="0" smtClean="0"/>
              <a:t> - </a:t>
            </a:r>
            <a:r>
              <a:rPr lang="en-US" dirty="0" err="1" smtClean="0"/>
              <a:t>tích</a:t>
            </a:r>
            <a:r>
              <a:rPr lang="en-US" dirty="0" smtClean="0"/>
              <a:t> </a:t>
            </a:r>
            <a:r>
              <a:rPr lang="en-US" dirty="0" err="1" smtClean="0"/>
              <a:t>hợp</a:t>
            </a:r>
            <a:r>
              <a:rPr lang="en-US" dirty="0" smtClean="0"/>
              <a:t> </a:t>
            </a:r>
            <a:r>
              <a:rPr lang="en-US" dirty="0" err="1" smtClean="0"/>
              <a:t>phức</a:t>
            </a:r>
            <a:r>
              <a:rPr lang="en-US" dirty="0" smtClean="0"/>
              <a:t> </a:t>
            </a:r>
            <a:r>
              <a:rPr lang="en-US" dirty="0" err="1" smtClean="0"/>
              <a:t>tạp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4289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VPBank</a:t>
            </a:r>
            <a:r>
              <a:rPr lang="en-US"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18860" y="1413098"/>
            <a:ext cx="8825658" cy="4285860"/>
          </a:xfrm>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 </a:t>
            </a:r>
            <a:r>
              <a:rPr lang="en-US"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a:t>
            </a: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a:t>
            </a: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695791" y="1387736"/>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smtClean="0">
                  <a:solidFill>
                    <a:schemeClr val="bg1"/>
                  </a:solidFill>
                </a:rPr>
                <a:t>7.0</a:t>
              </a:r>
              <a:endParaRPr lang="en-IL" sz="3600" b="1" dirty="0">
                <a:solidFill>
                  <a:schemeClr val="bg1"/>
                </a:solidFill>
              </a:endParaRPr>
            </a:p>
          </p:txBody>
        </p:sp>
      </p:grpSp>
    </p:spTree>
    <p:extLst>
      <p:ext uri="{BB962C8B-B14F-4D97-AF65-F5344CB8AC3E}">
        <p14:creationId xmlns:p14="http://schemas.microsoft.com/office/powerpoint/2010/main" val="19484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7" name="Subtitle 2"/>
          <p:cNvSpPr>
            <a:spLocks noGrp="1"/>
          </p:cNvSpPr>
          <p:nvPr>
            <p:ph type="subTitle" idx="1"/>
          </p:nvPr>
        </p:nvSpPr>
        <p:spPr>
          <a:xfrm>
            <a:off x="1118860" y="1413098"/>
            <a:ext cx="8825658" cy="4285860"/>
          </a:xfrm>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Cải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ổn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trì</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404518" y="1413098"/>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51635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2A9A637-4232-467A-B664-2193EDEAED46}"/>
              </a:ext>
            </a:extLst>
          </p:cNvPr>
          <p:cNvSpPr txBox="1">
            <a:spLocks/>
          </p:cNvSpPr>
          <p:nvPr/>
        </p:nvSpPr>
        <p:spPr bwMode="auto">
          <a:xfrm>
            <a:off x="7423915" y="1195126"/>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Engage Core</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Engage Search removal</a:t>
            </a:r>
          </a:p>
          <a:p>
            <a:pPr marL="227965" indent="-227965" algn="l" rtl="0"/>
            <a:r>
              <a:rPr lang="en-US" sz="1800" dirty="0">
                <a:latin typeface="Times New Roman" panose="02020603050405020304" pitchFamily="18" charset="0"/>
                <a:cs typeface="Times New Roman" panose="02020603050405020304" pitchFamily="18" charset="0"/>
              </a:rPr>
              <a:t>Retention API</a:t>
            </a:r>
          </a:p>
          <a:p>
            <a:pPr marL="227965" indent="-227965" algn="l" rtl="0"/>
            <a:r>
              <a:rPr lang="en-US" sz="1800" dirty="0" err="1">
                <a:latin typeface="Times New Roman" panose="02020603050405020304" pitchFamily="18" charset="0"/>
                <a:cs typeface="Times New Roman" panose="02020603050405020304" pitchFamily="18" charset="0"/>
              </a:rPr>
              <a:t>Nexidia</a:t>
            </a:r>
            <a:r>
              <a:rPr lang="en-US" sz="1800" dirty="0">
                <a:latin typeface="Times New Roman" panose="02020603050405020304" pitchFamily="18" charset="0"/>
                <a:cs typeface="Times New Roman" panose="02020603050405020304" pitchFamily="18" charset="0"/>
              </a:rPr>
              <a:t> Users’ validation</a:t>
            </a:r>
          </a:p>
          <a:p>
            <a:pPr marL="227965" indent="-227965" algn="l" rtl="0"/>
            <a:r>
              <a:rPr lang="en-US" sz="1800" dirty="0">
                <a:latin typeface="Times New Roman" panose="02020603050405020304" pitchFamily="18" charset="0"/>
                <a:cs typeface="Times New Roman" panose="02020603050405020304" pitchFamily="18" charset="0"/>
              </a:rPr>
              <a:t>BD logs masking</a:t>
            </a:r>
          </a:p>
        </p:txBody>
      </p:sp>
      <p:sp>
        <p:nvSpPr>
          <p:cNvPr id="9"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4"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Security and Infra</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Java 11 Azul</a:t>
            </a:r>
          </a:p>
          <a:p>
            <a:pPr marL="227965" indent="-227965" algn="l" rtl="0"/>
            <a:r>
              <a:rPr lang="en-US" sz="1800" dirty="0">
                <a:latin typeface="Times New Roman" panose="02020603050405020304" pitchFamily="18" charset="0"/>
                <a:cs typeface="Times New Roman" panose="02020603050405020304" pitchFamily="18" charset="0"/>
              </a:rPr>
              <a:t>PCI and HIPAA certifications</a:t>
            </a:r>
          </a:p>
          <a:p>
            <a:pPr marL="227965" indent="-227965" algn="l" rtl="0"/>
            <a:r>
              <a:rPr lang="en-US" sz="1800" dirty="0">
                <a:latin typeface="Times New Roman" panose="02020603050405020304" pitchFamily="18" charset="0"/>
                <a:cs typeface="Times New Roman" panose="02020603050405020304" pitchFamily="18" charset="0"/>
              </a:rPr>
              <a:t>SQL 2019 Developer </a:t>
            </a:r>
            <a:r>
              <a:rPr lang="en-US" sz="1800" dirty="0" smtClean="0">
                <a:latin typeface="Times New Roman" panose="02020603050405020304" pitchFamily="18" charset="0"/>
                <a:cs typeface="Times New Roman" panose="02020603050405020304" pitchFamily="18" charset="0"/>
              </a:rPr>
              <a:t>Edition</a:t>
            </a:r>
            <a:endParaRPr lang="en-US" sz="1800" dirty="0">
              <a:latin typeface="Times New Roman" panose="02020603050405020304" pitchFamily="18" charset="0"/>
              <a:cs typeface="Times New Roman" panose="02020603050405020304" pitchFamily="18" charset="0"/>
            </a:endParaRPr>
          </a:p>
          <a:p>
            <a:pPr marL="227965" indent="-227965" algn="l" rtl="0"/>
            <a:endParaRPr lang="en-US" dirty="0"/>
          </a:p>
        </p:txBody>
      </p:sp>
      <p:sp>
        <p:nvSpPr>
          <p:cNvPr id="10"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3" y="1195126"/>
            <a:ext cx="3112655" cy="2346708"/>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None/>
            </a:pPr>
            <a:r>
              <a:rPr lang="en-US" sz="2150" b="1" dirty="0">
                <a:latin typeface="Times New Roman" panose="02020603050405020304" pitchFamily="18" charset="0"/>
                <a:cs typeface="Times New Roman" panose="02020603050405020304" pitchFamily="18" charset="0"/>
              </a:rPr>
              <a:t>       Connectivity</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Avaya 64 bit</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Cisco CUCM 14</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Alcatel R-100</a:t>
            </a:r>
          </a:p>
          <a:p>
            <a:pPr marL="227965" indent="-227965" algn="l" rtl="0"/>
            <a:r>
              <a:rPr lang="en-US" sz="1800" dirty="0">
                <a:latin typeface="Times New Roman" panose="02020603050405020304" pitchFamily="18" charset="0"/>
                <a:cs typeface="Times New Roman" panose="02020603050405020304" pitchFamily="18" charset="0"/>
              </a:rPr>
              <a:t>MS Teams BD </a:t>
            </a:r>
            <a:r>
              <a:rPr lang="en-US" sz="1800" dirty="0" smtClean="0">
                <a:latin typeface="Times New Roman" panose="02020603050405020304" pitchFamily="18" charset="0"/>
                <a:cs typeface="Times New Roman" panose="02020603050405020304" pitchFamily="18" charset="0"/>
              </a:rPr>
              <a:t>fields</a:t>
            </a:r>
            <a:endParaRPr lang="en-US" sz="1800" dirty="0">
              <a:latin typeface="Times New Roman" panose="02020603050405020304" pitchFamily="18" charset="0"/>
              <a:cs typeface="Times New Roman" panose="02020603050405020304" pitchFamily="18" charset="0"/>
            </a:endParaRPr>
          </a:p>
          <a:p>
            <a:pPr marL="227965" indent="-227965" algn="l" rtl="0"/>
            <a:endParaRPr lang="en-US" sz="1800" dirty="0"/>
          </a:p>
          <a:p>
            <a:pPr marL="227965" indent="-227965" algn="l" rtl="0"/>
            <a:endParaRPr lang="en-US" dirty="0"/>
          </a:p>
        </p:txBody>
      </p:sp>
      <p:sp>
        <p:nvSpPr>
          <p:cNvPr id="12" name="Content Placeholder 2">
            <a:extLst>
              <a:ext uri="{FF2B5EF4-FFF2-40B4-BE49-F238E27FC236}">
                <a16:creationId xmlns:a16="http://schemas.microsoft.com/office/drawing/2014/main" id="{E7E7F663-4515-49F0-B240-0EA3344C3B9B}"/>
              </a:ext>
            </a:extLst>
          </p:cNvPr>
          <p:cNvSpPr txBox="1">
            <a:spLocks/>
          </p:cNvSpPr>
          <p:nvPr/>
        </p:nvSpPr>
        <p:spPr bwMode="auto">
          <a:xfrm>
            <a:off x="7423915"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Deployment</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Reporter on App Server</a:t>
            </a:r>
          </a:p>
          <a:p>
            <a:pPr marL="227965" indent="-227965" algn="l" rtl="0"/>
            <a:r>
              <a:rPr lang="en-US" sz="1800" dirty="0">
                <a:latin typeface="Times New Roman" panose="02020603050405020304" pitchFamily="18" charset="0"/>
                <a:cs typeface="Times New Roman" panose="02020603050405020304" pitchFamily="18" charset="0"/>
              </a:rPr>
              <a:t>SRT CTI improvements</a:t>
            </a:r>
          </a:p>
          <a:p>
            <a:pPr marL="227965" indent="-227965" algn="l" rtl="0"/>
            <a:endParaRPr lang="en-US" dirty="0"/>
          </a:p>
        </p:txBody>
      </p:sp>
    </p:spTree>
    <p:extLst>
      <p:ext uri="{BB962C8B-B14F-4D97-AF65-F5344CB8AC3E}">
        <p14:creationId xmlns:p14="http://schemas.microsoft.com/office/powerpoint/2010/main" val="24489941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marL="0" marR="0" lvl="0" indent="0" algn="l" defTabSz="608899"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B0F0"/>
                </a:solidFill>
                <a:effectLst/>
                <a:uLnTx/>
                <a:uFillTx/>
                <a:latin typeface="Arial" panose="020B0604020202020204" pitchFamily="34" charset="0"/>
                <a:ea typeface="+mj-ea"/>
                <a:cs typeface="Arial" panose="020B0604020202020204" pitchFamily="34" charset="0"/>
              </a:rPr>
              <a:t>Cisco </a:t>
            </a:r>
            <a:r>
              <a:rPr kumimoji="0" lang="en-US" sz="2800" b="1" i="0" u="none" strike="noStrike" kern="1200" cap="none" spc="0" normalizeH="0" baseline="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Nâng</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cấp</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và</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cải</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tiến</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2737673"/>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Resolve Cisco Jabber Warm-Conference Call Flow limitation </a:t>
            </a: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Increase capability for Unite Conference Call under single </a:t>
            </a:r>
            <a:r>
              <a:rPr lang="en-US" sz="1865" dirty="0" smtClean="0">
                <a:solidFill>
                  <a:srgbClr val="404041"/>
                </a:solidFill>
                <a:latin typeface="Arial" panose="020B0604020202020204" pitchFamily="34" charset="0"/>
                <a:cs typeface="Arial" panose="020B0604020202020204" pitchFamily="34" charset="0"/>
              </a:rPr>
              <a:t>compound</a:t>
            </a:r>
            <a:endParaRPr lang="en-US" sz="1865"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Support both Jabber mobile and desktop phones</a:t>
            </a:r>
          </a:p>
          <a:p>
            <a:pPr marL="342900" indent="-342900">
              <a:buFont typeface="Arial" panose="020B0604020202020204" pitchFamily="34" charset="0"/>
              <a:buChar char="•"/>
            </a:pPr>
            <a:endParaRPr lang="en-US" sz="1865" b="1"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a:solidFill>
                <a:srgbClr val="00B0F0"/>
              </a:solidFill>
            </a:endParaRPr>
          </a:p>
          <a:p>
            <a:pPr marL="0" indent="0">
              <a:buNone/>
            </a:pPr>
            <a:r>
              <a:rPr lang="en-US" sz="2000" b="1" dirty="0">
                <a:solidFill>
                  <a:srgbClr val="00B0F0"/>
                </a:solidFill>
              </a:rPr>
              <a:t>Cisco CUCM 14 Certification</a:t>
            </a:r>
          </a:p>
          <a:p>
            <a:pPr marL="342900" indent="-342900">
              <a:buFont typeface="Arial" panose="020B0604020202020204" pitchFamily="34" charset="0"/>
              <a:buChar char="•"/>
            </a:pPr>
            <a:r>
              <a:rPr lang="en-US" sz="1865" dirty="0">
                <a:solidFill>
                  <a:schemeClr val="tx2">
                    <a:lumMod val="85000"/>
                    <a:lumOff val="15000"/>
                  </a:schemeClr>
                </a:solidFill>
                <a:latin typeface="Arial" panose="020B0604020202020204" pitchFamily="34" charset="0"/>
                <a:cs typeface="Arial" panose="020B0604020202020204" pitchFamily="34" charset="0"/>
              </a:rPr>
              <a:t>Certified integration with CUCM 14 for Active Recording</a:t>
            </a:r>
            <a:endParaRPr lang="en-US" sz="1865" dirty="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sp>
        <p:nvSpPr>
          <p:cNvPr id="14" name="Arrow: Pentagon 24">
            <a:extLst>
              <a:ext uri="{FF2B5EF4-FFF2-40B4-BE49-F238E27FC236}">
                <a16:creationId xmlns:a16="http://schemas.microsoft.com/office/drawing/2014/main" id="{97F8C0D9-8546-450E-94FB-7FB17B63E480}"/>
              </a:ext>
            </a:extLst>
          </p:cNvPr>
          <p:cNvSpPr/>
          <p:nvPr/>
        </p:nvSpPr>
        <p:spPr>
          <a:xfrm>
            <a:off x="387874" y="6375877"/>
            <a:ext cx="1238551" cy="29517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bg1"/>
                </a:solidFill>
                <a:latin typeface="Calibri" panose="020F0502020204030204" pitchFamily="34" charset="0"/>
                <a:cs typeface="Calibri" panose="020F0502020204030204" pitchFamily="34" charset="0"/>
              </a:rPr>
              <a:t>Core CTI</a:t>
            </a:r>
            <a:endParaRPr lang="he-IL" sz="1600" dirty="0">
              <a:solidFill>
                <a:schemeClr val="bg1"/>
              </a:solidFill>
              <a:latin typeface="Calibri" panose="020F0502020204030204" pitchFamily="34" charset="0"/>
              <a:cs typeface="Calibri" panose="020F0502020204030204" pitchFamily="34" charset="0"/>
            </a:endParaRPr>
          </a:p>
        </p:txBody>
      </p:sp>
      <p:pic>
        <p:nvPicPr>
          <p:cNvPr id="15" name="Picture 14" descr="A picture containing food&#10;&#10;Description automatically generated">
            <a:extLst>
              <a:ext uri="{FF2B5EF4-FFF2-40B4-BE49-F238E27FC236}">
                <a16:creationId xmlns:a16="http://schemas.microsoft.com/office/drawing/2014/main" id="{A5CEEB96-F300-4186-AA18-58C1AA0936EA}"/>
              </a:ext>
            </a:extLst>
          </p:cNvPr>
          <p:cNvPicPr>
            <a:picLocks noChangeAspect="1"/>
          </p:cNvPicPr>
          <p:nvPr/>
        </p:nvPicPr>
        <p:blipFill>
          <a:blip r:embed="rId3"/>
          <a:stretch>
            <a:fillRect/>
          </a:stretch>
        </p:blipFill>
        <p:spPr>
          <a:xfrm>
            <a:off x="2094311" y="6253288"/>
            <a:ext cx="782875" cy="540356"/>
          </a:xfrm>
          <a:prstGeom prst="rect">
            <a:avLst/>
          </a:prstGeom>
        </p:spPr>
      </p:pic>
    </p:spTree>
    <p:extLst>
      <p:ext uri="{BB962C8B-B14F-4D97-AF65-F5344CB8AC3E}">
        <p14:creationId xmlns:p14="http://schemas.microsoft.com/office/powerpoint/2010/main" val="342856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Business Data Masking in logs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325165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vi-VN" sz="2000" b="1" dirty="0">
                <a:solidFill>
                  <a:srgbClr val="00B0F0"/>
                </a:solidFill>
                <a:latin typeface="Arial" panose="020B0604020202020204" pitchFamily="34" charset="0"/>
                <a:cs typeface="Arial" panose="020B0604020202020204" pitchFamily="34" charset="0"/>
              </a:rPr>
              <a:t>Tăng cường bảo mật bằng cách che giấu các giá trị dữ liệu kinh doanh trong nhật ký trên các dịch vụ và ứng dụng </a:t>
            </a:r>
            <a:r>
              <a:rPr lang="vi-VN" sz="2000" b="1" dirty="0" smtClean="0">
                <a:solidFill>
                  <a:srgbClr val="00B0F0"/>
                </a:solidFill>
                <a:latin typeface="Arial" panose="020B0604020202020204" pitchFamily="34" charset="0"/>
                <a:cs typeface="Arial" panose="020B0604020202020204" pitchFamily="34" charset="0"/>
              </a:rPr>
              <a:t>Engage</a:t>
            </a:r>
            <a:endParaRPr lang="en-US" sz="2000" b="1" dirty="0" smtClean="0">
              <a:solidFill>
                <a:srgbClr val="00B0F0"/>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CTI - </a:t>
            </a:r>
            <a:r>
              <a:rPr lang="en-US" dirty="0" err="1">
                <a:solidFill>
                  <a:srgbClr val="000000"/>
                </a:solidFill>
                <a:latin typeface="Arial"/>
              </a:rPr>
              <a:t>Genesys</a:t>
            </a:r>
            <a:r>
              <a:rPr lang="en-US" dirty="0">
                <a:solidFill>
                  <a:srgbClr val="000000"/>
                </a:solidFill>
                <a:latin typeface="Arial"/>
              </a:rPr>
              <a:t> only</a:t>
            </a:r>
            <a:endParaRPr lang="he-IL" dirty="0">
              <a:solidFill>
                <a:srgbClr val="000000"/>
              </a:solidFill>
              <a:latin typeface="Arial"/>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Interaction Center</a:t>
            </a:r>
          </a:p>
          <a:p>
            <a:pPr marL="285750" lvl="0" indent="-285750" defTabSz="914400">
              <a:lnSpc>
                <a:spcPct val="150000"/>
              </a:lnSpc>
              <a:buFont typeface="Arial" panose="020B0604020202020204" pitchFamily="34" charset="0"/>
              <a:buChar char="•"/>
            </a:pPr>
            <a:r>
              <a:rPr lang="en-US" dirty="0">
                <a:solidFill>
                  <a:srgbClr val="000000"/>
                </a:solidFill>
                <a:latin typeface="Arial"/>
              </a:rPr>
              <a:t>Monitor Application</a:t>
            </a:r>
          </a:p>
          <a:p>
            <a:pPr marL="285750" lvl="0" indent="-285750" defTabSz="914400">
              <a:lnSpc>
                <a:spcPct val="150000"/>
              </a:lnSpc>
              <a:buFont typeface="Arial" panose="020B0604020202020204" pitchFamily="34" charset="0"/>
              <a:buChar char="•"/>
            </a:pPr>
            <a:r>
              <a:rPr lang="en-US" dirty="0" err="1">
                <a:solidFill>
                  <a:srgbClr val="000000"/>
                </a:solidFill>
                <a:latin typeface="Arial"/>
              </a:rPr>
              <a:t>ConnectAPI</a:t>
            </a:r>
            <a:endParaRPr lang="en-US" dirty="0">
              <a:solidFill>
                <a:srgbClr val="000000"/>
              </a:solidFill>
              <a:latin typeface="Arial"/>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FBE60704-2B7B-796B-D68F-17A4586F65CE}"/>
              </a:ext>
            </a:extLst>
          </p:cNvPr>
          <p:cNvPicPr>
            <a:picLocks noChangeAspect="1"/>
          </p:cNvPicPr>
          <p:nvPr/>
        </p:nvPicPr>
        <p:blipFill>
          <a:blip r:embed="rId3"/>
          <a:stretch>
            <a:fillRect/>
          </a:stretch>
        </p:blipFill>
        <p:spPr>
          <a:xfrm>
            <a:off x="3638657" y="5017459"/>
            <a:ext cx="5424079" cy="1524183"/>
          </a:xfrm>
          <a:prstGeom prst="rect">
            <a:avLst/>
          </a:prstGeom>
          <a:ln w="57150">
            <a:solidFill>
              <a:schemeClr val="accent6">
                <a:lumMod val="60000"/>
                <a:lumOff val="40000"/>
              </a:schemeClr>
            </a:solidFill>
          </a:ln>
          <a:effectLst>
            <a:glow rad="520700">
              <a:schemeClr val="accent1">
                <a:alpha val="40000"/>
              </a:schemeClr>
            </a:glow>
            <a:outerShdw blurRad="939800" dist="165100" dir="8100000" sx="103000" sy="103000" algn="ctr" rotWithShape="0">
              <a:srgbClr val="000000">
                <a:alpha val="43137"/>
              </a:srgbClr>
            </a:outerShdw>
            <a:reflection endPos="0" dist="50800" dir="5400000" sy="-100000" algn="bl" rotWithShape="0"/>
            <a:softEdge rad="50800"/>
          </a:effectLst>
        </p:spPr>
      </p:pic>
      <p:grpSp>
        <p:nvGrpSpPr>
          <p:cNvPr id="8" name="Group 7">
            <a:extLst>
              <a:ext uri="{FF2B5EF4-FFF2-40B4-BE49-F238E27FC236}">
                <a16:creationId xmlns:a16="http://schemas.microsoft.com/office/drawing/2014/main" id="{98D44FCF-9C37-4745-A50A-A01FED5C8EBF}"/>
              </a:ext>
            </a:extLst>
          </p:cNvPr>
          <p:cNvGrpSpPr/>
          <p:nvPr/>
        </p:nvGrpSpPr>
        <p:grpSpPr>
          <a:xfrm>
            <a:off x="876982" y="1861304"/>
            <a:ext cx="1080000" cy="1080000"/>
            <a:chOff x="311863" y="1743768"/>
            <a:chExt cx="1260000" cy="1260000"/>
          </a:xfrm>
        </p:grpSpPr>
        <p:sp>
          <p:nvSpPr>
            <p:cNvPr id="9" name="Flowchart: Connector 8">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943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Java 11 Azul</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589666"/>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Azul’s license is covered by NICE</a:t>
            </a: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Reducing number of servers required for Java Oracle License</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2" name="Picture 2" descr="Money bag - Free business icons">
            <a:extLst>
              <a:ext uri="{FF2B5EF4-FFF2-40B4-BE49-F238E27FC236}">
                <a16:creationId xmlns:a16="http://schemas.microsoft.com/office/drawing/2014/main" id="{316E57FE-67D8-4771-8ED8-3D0107A319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4042" y="2194684"/>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6321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3rd Parties and Security</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28188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Security related fixes and enhancements:</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661538" y="2406744"/>
            <a:ext cx="8846063" cy="3932261"/>
          </a:xfrm>
          <a:prstGeom prst="rect">
            <a:avLst/>
          </a:prstGeom>
        </p:spPr>
      </p:pic>
      <p:pic>
        <p:nvPicPr>
          <p:cNvPr id="7" name="Graphic 15" descr="Thumbs up sign with solid fill">
            <a:extLst>
              <a:ext uri="{FF2B5EF4-FFF2-40B4-BE49-F238E27FC236}">
                <a16:creationId xmlns:a16="http://schemas.microsoft.com/office/drawing/2014/main" id="{54878763-FDFF-4006-912E-8201E71338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67407" y="1931164"/>
            <a:ext cx="770875" cy="770875"/>
          </a:xfrm>
          <a:prstGeom prst="rect">
            <a:avLst/>
          </a:prstGeom>
        </p:spPr>
      </p:pic>
    </p:spTree>
    <p:extLst>
      <p:ext uri="{BB962C8B-B14F-4D97-AF65-F5344CB8AC3E}">
        <p14:creationId xmlns:p14="http://schemas.microsoft.com/office/powerpoint/2010/main" val="7959712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7772261"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Reporter component on Applications server</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814343"/>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en-US" sz="1865" dirty="0" smtClean="0">
                <a:solidFill>
                  <a:srgbClr val="404041"/>
                </a:solidFill>
                <a:latin typeface="Arial" panose="020B0604020202020204" pitchFamily="34" charset="0"/>
                <a:cs typeface="Arial" panose="020B0604020202020204" pitchFamily="34" charset="0"/>
              </a:rPr>
              <a:t>Reporter </a:t>
            </a:r>
            <a:r>
              <a:rPr lang="en-US" sz="1865" dirty="0" err="1" smtClean="0">
                <a:solidFill>
                  <a:srgbClr val="404041"/>
                </a:solidFill>
                <a:latin typeface="Arial" panose="020B0604020202020204" pitchFamily="34" charset="0"/>
                <a:cs typeface="Arial" panose="020B0604020202020204" pitchFamily="34" charset="0"/>
              </a:rPr>
              <a:t>theo</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mặc</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định</a:t>
            </a:r>
            <a:r>
              <a:rPr lang="en-US" sz="1865" dirty="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cài</a:t>
            </a:r>
            <a:r>
              <a:rPr lang="en-US" sz="1865" dirty="0" smtClean="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trên</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Ứng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dụng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thay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vì</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DataMart </a:t>
            </a:r>
            <a:r>
              <a:rPr lang="en-US" sz="1865" dirty="0" err="1">
                <a:solidFill>
                  <a:srgbClr val="404041"/>
                </a:solidFill>
                <a:latin typeface="Arial" panose="020B0604020202020204" pitchFamily="34" charset="0"/>
                <a:cs typeface="Arial" panose="020B0604020202020204" pitchFamily="34" charset="0"/>
              </a:rPr>
              <a:t>trong</a:t>
            </a:r>
            <a:r>
              <a:rPr lang="en-US" sz="1865" dirty="0">
                <a:solidFill>
                  <a:srgbClr val="404041"/>
                </a:solidFill>
                <a:latin typeface="Arial" panose="020B0604020202020204" pitchFamily="34" charset="0"/>
                <a:cs typeface="Arial" panose="020B0604020202020204" pitchFamily="34" charset="0"/>
              </a:rPr>
              <a:t> </a:t>
            </a:r>
            <a:r>
              <a:rPr lang="en-US" sz="1865" dirty="0" smtClean="0">
                <a:solidFill>
                  <a:srgbClr val="404041"/>
                </a:solidFill>
                <a:latin typeface="Arial" panose="020B0604020202020204" pitchFamily="34" charset="0"/>
                <a:cs typeface="Arial" panose="020B0604020202020204" pitchFamily="34" charset="0"/>
              </a:rPr>
              <a:t>SRT</a:t>
            </a: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Máy chủ DataMart có thể có cài đặt bảo mật được cấu hình mạnh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en-US" sz="1865" dirty="0">
                <a:solidFill>
                  <a:srgbClr val="404041"/>
                </a:solidFill>
                <a:latin typeface="Arial" panose="020B0604020202020204" pitchFamily="34" charset="0"/>
                <a:cs typeface="Arial" panose="020B0604020202020204" pitchFamily="34" charset="0"/>
              </a:rPr>
              <a:t>No impact on existing sites – configuration is kept as is during the upgrade</a:t>
            </a: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8" name="Графіка 9" descr="Server with solid fill">
            <a:extLst>
              <a:ext uri="{FF2B5EF4-FFF2-40B4-BE49-F238E27FC236}">
                <a16:creationId xmlns:a16="http://schemas.microsoft.com/office/drawing/2014/main" id="{C3981B84-13E9-F59E-0F8E-7100DEEED45D}"/>
              </a:ext>
            </a:extLst>
          </p:cNvPr>
          <p:cNvPicPr>
            <a:picLocks noChangeAspect="1"/>
          </p:cNvPicPr>
          <p:nvPr/>
        </p:nvPicPr>
        <p:blipFill>
          <a:blip r:embed="rId3">
            <a:extLst>
              <a:ext uri="{96DAC541-7B7A-43D3-8B79-37D633B846F1}">
                <asvg:svgBlip xmlns="" xmlns:asvg="http://schemas.microsoft.com/office/drawing/2016/SVG/main" r:embed="rId7"/>
              </a:ext>
            </a:extLst>
          </a:blip>
          <a:stretch>
            <a:fillRect/>
          </a:stretch>
        </p:blipFill>
        <p:spPr>
          <a:xfrm>
            <a:off x="1289655" y="1712630"/>
            <a:ext cx="642671" cy="655200"/>
          </a:xfrm>
          <a:prstGeom prst="rect">
            <a:avLst/>
          </a:prstGeom>
        </p:spPr>
      </p:pic>
      <p:pic>
        <p:nvPicPr>
          <p:cNvPr id="9" name="Графіка 8" descr="Lock with solid fill">
            <a:extLst>
              <a:ext uri="{FF2B5EF4-FFF2-40B4-BE49-F238E27FC236}">
                <a16:creationId xmlns:a16="http://schemas.microsoft.com/office/drawing/2014/main" id="{6199AA37-7E94-C537-B41C-FE2B76436299}"/>
              </a:ext>
            </a:extLst>
          </p:cNvPr>
          <p:cNvPicPr>
            <a:picLocks noChangeAspect="1"/>
          </p:cNvPicPr>
          <p:nvPr/>
        </p:nvPicPr>
        <p:blipFill>
          <a:blip r:embed="rId8">
            <a:extLst>
              <a:ext uri="{96DAC541-7B7A-43D3-8B79-37D633B846F1}">
                <asvg:svgBlip xmlns="" xmlns:asvg="http://schemas.microsoft.com/office/drawing/2016/SVG/main" r:embed="rId5"/>
              </a:ext>
            </a:extLst>
          </a:blip>
          <a:stretch>
            <a:fillRect/>
          </a:stretch>
        </p:blipFill>
        <p:spPr>
          <a:xfrm>
            <a:off x="1283391" y="2367830"/>
            <a:ext cx="655200" cy="655200"/>
          </a:xfrm>
          <a:prstGeom prst="rect">
            <a:avLst/>
          </a:prstGeom>
        </p:spPr>
      </p:pic>
      <p:pic>
        <p:nvPicPr>
          <p:cNvPr id="10" name="Графіка 10" descr="Badge Tick with solid fill">
            <a:extLst>
              <a:ext uri="{FF2B5EF4-FFF2-40B4-BE49-F238E27FC236}">
                <a16:creationId xmlns:a16="http://schemas.microsoft.com/office/drawing/2014/main" id="{2E7763F9-5DEC-2754-C837-E51CDB90318E}"/>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283391" y="2966020"/>
            <a:ext cx="655200" cy="673843"/>
          </a:xfrm>
          <a:prstGeom prst="rect">
            <a:avLst/>
          </a:prstGeom>
        </p:spPr>
      </p:pic>
      <p:pic>
        <p:nvPicPr>
          <p:cNvPr id="12" name="Рисунок 3" descr="Зображення, що містить стіл&#10;&#10;Опис створено автоматично">
            <a:extLst>
              <a:ext uri="{FF2B5EF4-FFF2-40B4-BE49-F238E27FC236}">
                <a16:creationId xmlns:a16="http://schemas.microsoft.com/office/drawing/2014/main" id="{02F51656-44C4-B214-F9AA-37846726688B}"/>
              </a:ext>
            </a:extLst>
          </p:cNvPr>
          <p:cNvPicPr>
            <a:picLocks noChangeAspect="1"/>
          </p:cNvPicPr>
          <p:nvPr/>
        </p:nvPicPr>
        <p:blipFill>
          <a:blip r:embed="rId11"/>
          <a:stretch>
            <a:fillRect/>
          </a:stretch>
        </p:blipFill>
        <p:spPr>
          <a:xfrm>
            <a:off x="2417005" y="4004734"/>
            <a:ext cx="7956247" cy="2698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7755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9730562"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SRT Recording Integrations page – new capabilities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240340"/>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Xác định và quản lý tích hợp CTI trở nên dễ dàng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Chức năng Multiple </a:t>
            </a:r>
            <a:r>
              <a:rPr lang="vi-VN" sz="1865" dirty="0" smtClean="0">
                <a:solidFill>
                  <a:srgbClr val="404041"/>
                </a:solidFill>
                <a:latin typeface="Arial" panose="020B0604020202020204" pitchFamily="34" charset="0"/>
                <a:cs typeface="Arial" panose="020B0604020202020204" pitchFamily="34" charset="0"/>
              </a:rPr>
              <a:t>selection</a:t>
            </a:r>
            <a:r>
              <a:rPr lang="en-US" sz="1865" dirty="0" smtClean="0">
                <a:solidFill>
                  <a:srgbClr val="404041"/>
                </a:solidFill>
                <a:latin typeface="Arial" panose="020B0604020202020204" pitchFamily="34" charset="0"/>
                <a:cs typeface="Arial" panose="020B0604020202020204" pitchFamily="34" charset="0"/>
              </a:rPr>
              <a:t> </a:t>
            </a:r>
            <a:r>
              <a:rPr lang="vi-VN" sz="1865" dirty="0" smtClean="0">
                <a:solidFill>
                  <a:srgbClr val="404041"/>
                </a:solidFill>
                <a:latin typeface="Arial" panose="020B0604020202020204" pitchFamily="34" charset="0"/>
                <a:cs typeface="Arial" panose="020B0604020202020204" pitchFamily="34" charset="0"/>
              </a:rPr>
              <a:t>giúp</a:t>
            </a:r>
            <a:r>
              <a:rPr lang="vi-VN" sz="1865" dirty="0">
                <a:solidFill>
                  <a:srgbClr val="404041"/>
                </a:solidFill>
                <a:latin typeface="Arial" panose="020B0604020202020204" pitchFamily="34" charset="0"/>
                <a:cs typeface="Arial" panose="020B0604020202020204" pitchFamily="34" charset="0"/>
              </a:rPr>
              <a:t> thao tác với trang CTI nhanh 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4" name="Graphic 12" descr="Thumbs up sign with solid fill">
            <a:extLst>
              <a:ext uri="{FF2B5EF4-FFF2-40B4-BE49-F238E27FC236}">
                <a16:creationId xmlns:a16="http://schemas.microsoft.com/office/drawing/2014/main" id="{D6DA7BE6-4EF2-40A4-AB84-C2E93E47E76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283520" y="1750997"/>
            <a:ext cx="654944" cy="654944"/>
          </a:xfrm>
          <a:prstGeom prst="rect">
            <a:avLst/>
          </a:prstGeom>
        </p:spPr>
      </p:pic>
      <p:pic>
        <p:nvPicPr>
          <p:cNvPr id="15" name="Графіка 9" descr="Stopwatch 25% with solid fill">
            <a:extLst>
              <a:ext uri="{FF2B5EF4-FFF2-40B4-BE49-F238E27FC236}">
                <a16:creationId xmlns:a16="http://schemas.microsoft.com/office/drawing/2014/main" id="{A0C6B2E2-98B9-9950-8C20-BAB20A990668}"/>
              </a:ext>
            </a:extLst>
          </p:cNvPr>
          <p:cNvPicPr>
            <a:picLocks noChangeAspect="1"/>
          </p:cNvPicPr>
          <p:nvPr/>
        </p:nvPicPr>
        <p:blipFill>
          <a:blip r:embed="rId10">
            <a:extLst>
              <a:ext uri="{96DAC541-7B7A-43D3-8B79-37D633B846F1}">
                <asvg:svgBlip xmlns="" xmlns:asvg="http://schemas.microsoft.com/office/drawing/2016/SVG/main" r:embed="rId5"/>
              </a:ext>
            </a:extLst>
          </a:blip>
          <a:stretch>
            <a:fillRect/>
          </a:stretch>
        </p:blipFill>
        <p:spPr>
          <a:xfrm>
            <a:off x="1283520" y="2426992"/>
            <a:ext cx="658630" cy="654943"/>
          </a:xfrm>
          <a:prstGeom prst="rect">
            <a:avLst/>
          </a:prstGeom>
        </p:spPr>
      </p:pic>
      <p:pic>
        <p:nvPicPr>
          <p:cNvPr id="16" name="Рисунок 3">
            <a:extLst>
              <a:ext uri="{FF2B5EF4-FFF2-40B4-BE49-F238E27FC236}">
                <a16:creationId xmlns:a16="http://schemas.microsoft.com/office/drawing/2014/main" id="{0B6169F7-7AD3-9690-1221-F403E45FE230}"/>
              </a:ext>
            </a:extLst>
          </p:cNvPr>
          <p:cNvPicPr>
            <a:picLocks noChangeAspect="1"/>
          </p:cNvPicPr>
          <p:nvPr/>
        </p:nvPicPr>
        <p:blipFill>
          <a:blip r:embed="rId11"/>
          <a:stretch>
            <a:fillRect/>
          </a:stretch>
        </p:blipFill>
        <p:spPr>
          <a:xfrm>
            <a:off x="2663798" y="3211034"/>
            <a:ext cx="7007804" cy="1853116"/>
          </a:xfrm>
          <a:prstGeom prst="rect">
            <a:avLst/>
          </a:prstGeom>
          <a:ln>
            <a:noFill/>
          </a:ln>
          <a:effectLst>
            <a:outerShdw blurRad="190500" algn="tl" rotWithShape="0">
              <a:srgbClr val="000000">
                <a:alpha val="70000"/>
              </a:srgbClr>
            </a:outerShdw>
          </a:effectLst>
        </p:spPr>
      </p:pic>
      <p:pic>
        <p:nvPicPr>
          <p:cNvPr id="17" name="Рисунок 7" descr="Зображення, що містить стіл&#10;&#10;Опис створено автоматично">
            <a:extLst>
              <a:ext uri="{FF2B5EF4-FFF2-40B4-BE49-F238E27FC236}">
                <a16:creationId xmlns:a16="http://schemas.microsoft.com/office/drawing/2014/main" id="{F16E74FA-49B8-905D-C367-D4CA8D4656FB}"/>
              </a:ext>
            </a:extLst>
          </p:cNvPr>
          <p:cNvPicPr>
            <a:picLocks noChangeAspect="1"/>
          </p:cNvPicPr>
          <p:nvPr/>
        </p:nvPicPr>
        <p:blipFill>
          <a:blip r:embed="rId12"/>
          <a:stretch>
            <a:fillRect/>
          </a:stretch>
        </p:blipFill>
        <p:spPr>
          <a:xfrm>
            <a:off x="2782242" y="5233779"/>
            <a:ext cx="6770915" cy="12771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07525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Voice biometrics</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khách hàng </a:t>
            </a:r>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Phương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hỏi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PIN...).</a:t>
            </a:r>
            <a:endParaRPr lang="en-US" dirty="0" smtClean="0">
              <a:latin typeface="Times New Roman" panose="02020603050405020304" pitchFamily="18" charset="0"/>
              <a:cs typeface="Times New Roman" panose="02020603050405020304" pitchFamily="18" charset="0"/>
            </a:endParaRPr>
          </a:p>
        </p:txBody>
      </p:sp>
      <p:pic>
        <p:nvPicPr>
          <p:cNvPr id="1026" name="Picture 2" descr="NICE AIR &amp; Engage Omnichannel Interaction Recording: Driving Valu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11" y="3127254"/>
            <a:ext cx="6623917" cy="331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Nice Engage VPB</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5296620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8825658" cy="77298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Nice Engage VPB</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223901" y="4399579"/>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211981" y="1167938"/>
            <a:ext cx="11869184" cy="4553097"/>
          </a:xfrm>
          <a:prstGeom prst="rect">
            <a:avLst/>
          </a:prstGeom>
        </p:spPr>
      </p:pic>
    </p:spTree>
    <p:extLst>
      <p:ext uri="{BB962C8B-B14F-4D97-AF65-F5344CB8AC3E}">
        <p14:creationId xmlns:p14="http://schemas.microsoft.com/office/powerpoint/2010/main" val="2105620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604" y="0"/>
            <a:ext cx="7747928" cy="6858000"/>
          </a:xfrm>
          <a:prstGeom prst="rect">
            <a:avLst/>
          </a:prstGeom>
        </p:spPr>
      </p:pic>
      <p:sp>
        <p:nvSpPr>
          <p:cNvPr id="6" name="Title 5"/>
          <p:cNvSpPr>
            <a:spLocks noGrp="1"/>
          </p:cNvSpPr>
          <p:nvPr>
            <p:ph type="ctrTitle"/>
          </p:nvPr>
        </p:nvSpPr>
        <p:spPr/>
        <p:txBody>
          <a:bodyPr/>
          <a:lstStyle/>
          <a:p>
            <a:endParaRPr lang="en-US"/>
          </a:p>
        </p:txBody>
      </p:sp>
    </p:spTree>
    <p:extLst>
      <p:ext uri="{BB962C8B-B14F-4D97-AF65-F5344CB8AC3E}">
        <p14:creationId xmlns:p14="http://schemas.microsoft.com/office/powerpoint/2010/main" val="2056976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4955" y="4348064"/>
            <a:ext cx="8825658" cy="1290735"/>
          </a:xfrm>
        </p:spPr>
        <p:txBody>
          <a:bodyPr/>
          <a:lstStyle/>
          <a:p>
            <a:endParaRPr lang="en-US" dirty="0"/>
          </a:p>
        </p:txBody>
      </p:sp>
      <p:sp>
        <p:nvSpPr>
          <p:cNvPr id="6" name="Title 5"/>
          <p:cNvSpPr>
            <a:spLocks noGrp="1"/>
          </p:cNvSpPr>
          <p:nvPr>
            <p:ph type="ctrTitle"/>
          </p:nvPr>
        </p:nvSpPr>
        <p:spPr/>
        <p:txBody>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776" y="0"/>
            <a:ext cx="7747927" cy="6858000"/>
          </a:xfrm>
          <a:prstGeom prst="rect">
            <a:avLst/>
          </a:prstGeom>
        </p:spPr>
      </p:pic>
    </p:spTree>
    <p:extLst>
      <p:ext uri="{BB962C8B-B14F-4D97-AF65-F5344CB8AC3E}">
        <p14:creationId xmlns:p14="http://schemas.microsoft.com/office/powerpoint/2010/main" val="30091463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7268910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bước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normAutofit/>
          </a:bodyPr>
          <a:lstStyle/>
          <a:p>
            <a:pPr marL="342900" indent="-342900">
              <a:buAutoNum type="arabicPeriod"/>
            </a:pPr>
            <a:r>
              <a:rPr lang="en-US" b="1" dirty="0" err="1" smtClean="0">
                <a:solidFill>
                  <a:schemeClr val="tx1"/>
                </a:solidFill>
                <a:latin typeface="Times New Roman" pitchFamily="18" charset="0"/>
                <a:cs typeface="Times New Roman" pitchFamily="18" charset="0"/>
              </a:rPr>
              <a:t>Chạy</a:t>
            </a:r>
            <a:r>
              <a:rPr lang="en-US" b="1" dirty="0" smtClean="0">
                <a:solidFill>
                  <a:schemeClr val="tx1"/>
                </a:solidFill>
                <a:latin typeface="Times New Roman" pitchFamily="18" charset="0"/>
                <a:cs typeface="Times New Roman" pitchFamily="18" charset="0"/>
              </a:rPr>
              <a:t> </a:t>
            </a:r>
            <a:r>
              <a:rPr lang="vi-VN" b="1" dirty="0" smtClean="0">
                <a:solidFill>
                  <a:schemeClr val="tx1"/>
                </a:solidFill>
                <a:latin typeface="Times New Roman" pitchFamily="18" charset="0"/>
                <a:cs typeface="Times New Roman" pitchFamily="18" charset="0"/>
              </a:rPr>
              <a:t>SRT "</a:t>
            </a:r>
            <a:r>
              <a:rPr lang="vi-VN" b="1" dirty="0">
                <a:solidFill>
                  <a:schemeClr val="tx1"/>
                </a:solidFill>
                <a:latin typeface="Times New Roman" pitchFamily="18" charset="0"/>
                <a:cs typeface="Times New Roman" pitchFamily="18" charset="0"/>
              </a:rPr>
              <a:t>Site Readiness </a:t>
            </a:r>
            <a:r>
              <a:rPr lang="vi-VN" b="1" dirty="0" smtClean="0">
                <a:solidFill>
                  <a:schemeClr val="tx1"/>
                </a:solidFill>
                <a:latin typeface="Times New Roman" pitchFamily="18" charset="0"/>
                <a:cs typeface="Times New Roman" pitchFamily="18" charset="0"/>
              </a:rPr>
              <a:t>Tool“</a:t>
            </a:r>
            <a:endParaRPr lang="en-US" b="1" dirty="0" smtClean="0">
              <a:solidFill>
                <a:schemeClr val="tx1"/>
              </a:solidFill>
              <a:latin typeface="Times New Roman" pitchFamily="18" charset="0"/>
              <a:cs typeface="Times New Roman" pitchFamily="18" charset="0"/>
            </a:endParaRPr>
          </a:p>
          <a:p>
            <a:pPr marL="342900" indent="-342900">
              <a:buAutoNum type="arabicPeriod"/>
            </a:pPr>
            <a:r>
              <a:rPr lang="vi-VN" b="1" dirty="0" smtClean="0">
                <a:solidFill>
                  <a:schemeClr val="tx1"/>
                </a:solidFill>
                <a:latin typeface="Times New Roman" pitchFamily="18" charset="0"/>
                <a:cs typeface="Times New Roman" pitchFamily="18" charset="0"/>
              </a:rPr>
              <a:t>NDM </a:t>
            </a:r>
            <a:r>
              <a:rPr lang="vi-VN" b="1" dirty="0">
                <a:solidFill>
                  <a:schemeClr val="tx1"/>
                </a:solidFill>
                <a:latin typeface="Times New Roman" pitchFamily="18" charset="0"/>
                <a:cs typeface="Times New Roman" pitchFamily="18" charset="0"/>
              </a:rPr>
              <a:t>- NICE Deployment Manager </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50418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22363" y="1158766"/>
            <a:ext cx="8661706" cy="5068614"/>
          </a:xfrm>
          <a:prstGeom prst="rect">
            <a:avLst/>
          </a:prstGeom>
        </p:spPr>
      </p:pic>
    </p:spTree>
    <p:extLst>
      <p:ext uri="{BB962C8B-B14F-4D97-AF65-F5344CB8AC3E}">
        <p14:creationId xmlns:p14="http://schemas.microsoft.com/office/powerpoint/2010/main" val="30323912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79806" y="1037368"/>
            <a:ext cx="8678140" cy="5363429"/>
          </a:xfrm>
          <a:prstGeom prst="rect">
            <a:avLst/>
          </a:prstGeom>
        </p:spPr>
      </p:pic>
    </p:spTree>
    <p:extLst>
      <p:ext uri="{BB962C8B-B14F-4D97-AF65-F5344CB8AC3E}">
        <p14:creationId xmlns:p14="http://schemas.microsoft.com/office/powerpoint/2010/main" val="15166601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74256" y="1441492"/>
            <a:ext cx="8704405" cy="5180023"/>
          </a:xfrm>
          <a:prstGeom prst="rect">
            <a:avLst/>
          </a:prstGeom>
        </p:spPr>
      </p:pic>
    </p:spTree>
    <p:extLst>
      <p:ext uri="{BB962C8B-B14F-4D97-AF65-F5344CB8AC3E}">
        <p14:creationId xmlns:p14="http://schemas.microsoft.com/office/powerpoint/2010/main" val="36449153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65888" y="1882140"/>
            <a:ext cx="10142483" cy="4250646"/>
          </a:xfrm>
          <a:prstGeom prst="rect">
            <a:avLst/>
          </a:prstGeom>
        </p:spPr>
      </p:pic>
    </p:spTree>
    <p:extLst>
      <p:ext uri="{BB962C8B-B14F-4D97-AF65-F5344CB8AC3E}">
        <p14:creationId xmlns:p14="http://schemas.microsoft.com/office/powerpoint/2010/main" val="1500017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vi-VN" dirty="0">
                <a:latin typeface="Times New Roman" panose="02020603050405020304" pitchFamily="18" charset="0"/>
                <a:cs typeface="Times New Roman" panose="02020603050405020304" pitchFamily="18" charset="0"/>
              </a:rPr>
              <a:t>Nice RTA (Real-Time Authentication) </a:t>
            </a:r>
            <a:r>
              <a:rPr lang="vi-VN" dirty="0" smtClean="0">
                <a:latin typeface="Times New Roman" panose="02020603050405020304" pitchFamily="18" charset="0"/>
                <a:cs typeface="Times New Roman" panose="02020603050405020304" pitchFamily="18" charset="0"/>
              </a:rPr>
              <a:t>được </a:t>
            </a:r>
            <a:r>
              <a:rPr lang="vi-VN" dirty="0">
                <a:latin typeface="Times New Roman" panose="02020603050405020304" pitchFamily="18" charset="0"/>
                <a:cs typeface="Times New Roman" panose="02020603050405020304" pitchFamily="18" charset="0"/>
              </a:rPr>
              <a:t>thiết kế để cung cấp xác thực người dùng trong thời gian thực trong các tương tác khách hàng.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Đặc biệt, Nice RTA sử dụng công </a:t>
            </a:r>
            <a:r>
              <a:rPr lang="vi-VN" dirty="0"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giọng nói để xác định và xác minh danh tính của người dùng trong cuộc trò chuyện hoặc cuộc gọi.</a:t>
            </a:r>
            <a:endParaRPr lang="en-US" dirty="0" smtClean="0">
              <a:latin typeface="Times New Roman" panose="02020603050405020304" pitchFamily="18" charset="0"/>
              <a:cs typeface="Times New Roman" panose="02020603050405020304" pitchFamily="18" charset="0"/>
            </a:endParaRPr>
          </a:p>
        </p:txBody>
      </p:sp>
      <p:pic>
        <p:nvPicPr>
          <p:cNvPr id="2050" name="Picture 2" descr="Next-Level Real-Time Authentication with NIC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39" y="3851563"/>
            <a:ext cx="5562944" cy="2781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RTA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648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6" name="Picture 5"/>
          <p:cNvPicPr/>
          <p:nvPr/>
        </p:nvPicPr>
        <p:blipFill>
          <a:blip r:embed="rId3"/>
          <a:stretch>
            <a:fillRect/>
          </a:stretch>
        </p:blipFill>
        <p:spPr>
          <a:xfrm>
            <a:off x="1763766" y="1322069"/>
            <a:ext cx="8736067" cy="4842247"/>
          </a:xfrm>
          <a:prstGeom prst="rect">
            <a:avLst/>
          </a:prstGeom>
        </p:spPr>
      </p:pic>
    </p:spTree>
    <p:extLst>
      <p:ext uri="{BB962C8B-B14F-4D97-AF65-F5344CB8AC3E}">
        <p14:creationId xmlns:p14="http://schemas.microsoft.com/office/powerpoint/2010/main" val="38716718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74692" y="1175450"/>
            <a:ext cx="9881432" cy="5178053"/>
          </a:xfrm>
          <a:prstGeom prst="rect">
            <a:avLst/>
          </a:prstGeom>
        </p:spPr>
      </p:pic>
    </p:spTree>
    <p:extLst>
      <p:ext uri="{BB962C8B-B14F-4D97-AF65-F5344CB8AC3E}">
        <p14:creationId xmlns:p14="http://schemas.microsoft.com/office/powerpoint/2010/main" val="4633907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553166" y="952237"/>
            <a:ext cx="9908365" cy="5353969"/>
          </a:xfrm>
          <a:prstGeom prst="rect">
            <a:avLst/>
          </a:prstGeom>
        </p:spPr>
      </p:pic>
    </p:spTree>
    <p:extLst>
      <p:ext uri="{BB962C8B-B14F-4D97-AF65-F5344CB8AC3E}">
        <p14:creationId xmlns:p14="http://schemas.microsoft.com/office/powerpoint/2010/main" val="1742398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27091" y="1070741"/>
            <a:ext cx="9098412" cy="5282762"/>
          </a:xfrm>
          <a:prstGeom prst="rect">
            <a:avLst/>
          </a:prstGeom>
        </p:spPr>
      </p:pic>
    </p:spTree>
    <p:extLst>
      <p:ext uri="{BB962C8B-B14F-4D97-AF65-F5344CB8AC3E}">
        <p14:creationId xmlns:p14="http://schemas.microsoft.com/office/powerpoint/2010/main" val="22305879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6" name="Picture 5"/>
          <p:cNvPicPr/>
          <p:nvPr/>
        </p:nvPicPr>
        <p:blipFill>
          <a:blip r:embed="rId3"/>
          <a:stretch>
            <a:fillRect/>
          </a:stretch>
        </p:blipFill>
        <p:spPr>
          <a:xfrm>
            <a:off x="1685203" y="963666"/>
            <a:ext cx="8798866" cy="5452899"/>
          </a:xfrm>
          <a:prstGeom prst="rect">
            <a:avLst/>
          </a:prstGeom>
        </p:spPr>
      </p:pic>
    </p:spTree>
    <p:extLst>
      <p:ext uri="{BB962C8B-B14F-4D97-AF65-F5344CB8AC3E}">
        <p14:creationId xmlns:p14="http://schemas.microsoft.com/office/powerpoint/2010/main" val="21252187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51133" y="1130122"/>
            <a:ext cx="7923487" cy="5381035"/>
          </a:xfrm>
          <a:prstGeom prst="rect">
            <a:avLst/>
          </a:prstGeom>
        </p:spPr>
      </p:pic>
    </p:spTree>
    <p:extLst>
      <p:ext uri="{BB962C8B-B14F-4D97-AF65-F5344CB8AC3E}">
        <p14:creationId xmlns:p14="http://schemas.microsoft.com/office/powerpoint/2010/main" val="29167977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69001" y="836886"/>
            <a:ext cx="8015977" cy="5548147"/>
          </a:xfrm>
          <a:prstGeom prst="rect">
            <a:avLst/>
          </a:prstGeom>
        </p:spPr>
      </p:pic>
    </p:spTree>
    <p:extLst>
      <p:ext uri="{BB962C8B-B14F-4D97-AF65-F5344CB8AC3E}">
        <p14:creationId xmlns:p14="http://schemas.microsoft.com/office/powerpoint/2010/main" val="3611453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3337428" y="860666"/>
            <a:ext cx="5475496" cy="5682024"/>
          </a:xfrm>
          <a:prstGeom prst="rect">
            <a:avLst/>
          </a:prstGeom>
        </p:spPr>
      </p:pic>
    </p:spTree>
    <p:extLst>
      <p:ext uri="{BB962C8B-B14F-4D97-AF65-F5344CB8AC3E}">
        <p14:creationId xmlns:p14="http://schemas.microsoft.com/office/powerpoint/2010/main" val="210386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48001" y="1170984"/>
            <a:ext cx="8531115" cy="5103692"/>
          </a:xfrm>
          <a:prstGeom prst="rect">
            <a:avLst/>
          </a:prstGeom>
        </p:spPr>
      </p:pic>
    </p:spTree>
    <p:extLst>
      <p:ext uri="{BB962C8B-B14F-4D97-AF65-F5344CB8AC3E}">
        <p14:creationId xmlns:p14="http://schemas.microsoft.com/office/powerpoint/2010/main" val="5511713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81766" y="1358593"/>
            <a:ext cx="9191034" cy="4994909"/>
          </a:xfrm>
          <a:prstGeom prst="rect">
            <a:avLst/>
          </a:prstGeom>
        </p:spPr>
      </p:pic>
    </p:spTree>
    <p:extLst>
      <p:ext uri="{BB962C8B-B14F-4D97-AF65-F5344CB8AC3E}">
        <p14:creationId xmlns:p14="http://schemas.microsoft.com/office/powerpoint/2010/main" val="4306755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Nice RTA</a:t>
            </a:r>
            <a:endParaRPr lang="en-US" dirty="0"/>
          </a:p>
        </p:txBody>
      </p:sp>
      <p:pic>
        <p:nvPicPr>
          <p:cNvPr id="4" name="Content Placeholder 3"/>
          <p:cNvPicPr>
            <a:picLocks noGrp="1" noChangeAspect="1"/>
          </p:cNvPicPr>
          <p:nvPr>
            <p:ph idx="1"/>
          </p:nvPr>
        </p:nvPicPr>
        <p:blipFill>
          <a:blip r:embed="rId3"/>
          <a:stretch>
            <a:fillRect/>
          </a:stretch>
        </p:blipFill>
        <p:spPr>
          <a:xfrm>
            <a:off x="6201556" y="2403231"/>
            <a:ext cx="1694424" cy="3778250"/>
          </a:xfrm>
          <a:prstGeom prst="rect">
            <a:avLst/>
          </a:prstGeom>
        </p:spPr>
      </p:pic>
    </p:spTree>
    <p:extLst>
      <p:ext uri="{BB962C8B-B14F-4D97-AF65-F5344CB8AC3E}">
        <p14:creationId xmlns:p14="http://schemas.microsoft.com/office/powerpoint/2010/main" val="2077286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74672" y="1342434"/>
            <a:ext cx="8662100" cy="4743055"/>
          </a:xfrm>
          <a:prstGeom prst="rect">
            <a:avLst/>
          </a:prstGeom>
        </p:spPr>
      </p:pic>
    </p:spTree>
    <p:extLst>
      <p:ext uri="{BB962C8B-B14F-4D97-AF65-F5344CB8AC3E}">
        <p14:creationId xmlns:p14="http://schemas.microsoft.com/office/powerpoint/2010/main" val="6778770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45879" y="914400"/>
            <a:ext cx="7392715" cy="5612524"/>
          </a:xfrm>
          <a:prstGeom prst="rect">
            <a:avLst/>
          </a:prstGeom>
        </p:spPr>
      </p:pic>
    </p:spTree>
    <p:extLst>
      <p:ext uri="{BB962C8B-B14F-4D97-AF65-F5344CB8AC3E}">
        <p14:creationId xmlns:p14="http://schemas.microsoft.com/office/powerpoint/2010/main" val="21576209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70315" y="888387"/>
            <a:ext cx="7284720" cy="5806440"/>
          </a:xfrm>
          <a:prstGeom prst="rect">
            <a:avLst/>
          </a:prstGeom>
        </p:spPr>
      </p:pic>
    </p:spTree>
    <p:extLst>
      <p:ext uri="{BB962C8B-B14F-4D97-AF65-F5344CB8AC3E}">
        <p14:creationId xmlns:p14="http://schemas.microsoft.com/office/powerpoint/2010/main" val="11434901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normAutofit/>
          </a:bodyPr>
          <a:lstStyle/>
          <a:p>
            <a:r>
              <a:rPr lang="en-US" dirty="0" err="1">
                <a:latin typeface="Times New Roman" panose="02020603050405020304" pitchFamily="18" charset="0"/>
                <a:cs typeface="Times New Roman" panose="02020603050405020304" pitchFamily="18" charset="0"/>
              </a:rPr>
              <a:t>V</a:t>
            </a:r>
            <a:r>
              <a:rPr lang="en-US" dirty="0" err="1" smtClean="0">
                <a:latin typeface="Times New Roman" panose="02020603050405020304" pitchFamily="18" charset="0"/>
                <a:cs typeface="Times New Roman" panose="02020603050405020304" pitchFamily="18" charset="0"/>
              </a:rPr>
              <a:t>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13035122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Thêm-sửa-xoá</a:t>
            </a:r>
            <a:r>
              <a:rPr lang="en-US" dirty="0" smtClean="0">
                <a:latin typeface="Times New Roman" panose="02020603050405020304" pitchFamily="18" charset="0"/>
                <a:cs typeface="Times New Roman" panose="02020603050405020304" pitchFamily="18" charset="0"/>
              </a:rPr>
              <a:t> User</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5" name="Picture 4"/>
          <p:cNvPicPr>
            <a:picLocks noChangeAspect="1"/>
          </p:cNvPicPr>
          <p:nvPr/>
        </p:nvPicPr>
        <p:blipFill>
          <a:blip r:embed="rId3"/>
          <a:stretch>
            <a:fillRect/>
          </a:stretch>
        </p:blipFill>
        <p:spPr>
          <a:xfrm>
            <a:off x="1577258" y="1583495"/>
            <a:ext cx="9868755" cy="4503810"/>
          </a:xfrm>
          <a:prstGeom prst="rect">
            <a:avLst/>
          </a:prstGeom>
        </p:spPr>
      </p:pic>
    </p:spTree>
    <p:extLst>
      <p:ext uri="{BB962C8B-B14F-4D97-AF65-F5344CB8AC3E}">
        <p14:creationId xmlns:p14="http://schemas.microsoft.com/office/powerpoint/2010/main" val="22294680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CTI JTAPI/ICM</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2259466" y="737768"/>
            <a:ext cx="7143152" cy="5795388"/>
          </a:xfrm>
          <a:prstGeom prst="rect">
            <a:avLst/>
          </a:prstGeom>
        </p:spPr>
      </p:pic>
    </p:spTree>
    <p:extLst>
      <p:ext uri="{BB962C8B-B14F-4D97-AF65-F5344CB8AC3E}">
        <p14:creationId xmlns:p14="http://schemas.microsoft.com/office/powerpoint/2010/main" val="7258060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Archive</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5" name="Picture 4"/>
          <p:cNvPicPr>
            <a:picLocks noChangeAspect="1"/>
          </p:cNvPicPr>
          <p:nvPr/>
        </p:nvPicPr>
        <p:blipFill>
          <a:blip r:embed="rId3"/>
          <a:stretch>
            <a:fillRect/>
          </a:stretch>
        </p:blipFill>
        <p:spPr>
          <a:xfrm>
            <a:off x="1756517" y="1420687"/>
            <a:ext cx="9951939" cy="4896986"/>
          </a:xfrm>
          <a:prstGeom prst="rect">
            <a:avLst/>
          </a:prstGeom>
        </p:spPr>
      </p:pic>
    </p:spTree>
    <p:extLst>
      <p:ext uri="{BB962C8B-B14F-4D97-AF65-F5344CB8AC3E}">
        <p14:creationId xmlns:p14="http://schemas.microsoft.com/office/powerpoint/2010/main" val="23442505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RTA</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1731986" y="1105276"/>
            <a:ext cx="10206527" cy="4999959"/>
          </a:xfrm>
          <a:prstGeom prst="rect">
            <a:avLst/>
          </a:prstGeom>
        </p:spPr>
      </p:pic>
    </p:spTree>
    <p:extLst>
      <p:ext uri="{BB962C8B-B14F-4D97-AF65-F5344CB8AC3E}">
        <p14:creationId xmlns:p14="http://schemas.microsoft.com/office/powerpoint/2010/main" val="26332218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0084288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này</a:t>
            </a:r>
            <a:r>
              <a:rPr lang="en-US" dirty="0" smtClean="0">
                <a:latin typeface="Times New Roman" panose="02020603050405020304" pitchFamily="18" charset="0"/>
                <a:cs typeface="Times New Roman" panose="02020603050405020304" pitchFamily="18" charset="0"/>
              </a:rPr>
              <a:t> có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cấu phần </a:t>
            </a:r>
            <a:r>
              <a:rPr lang="en-US" dirty="0" err="1" smtClean="0">
                <a:latin typeface="Times New Roman" panose="02020603050405020304" pitchFamily="18" charset="0"/>
                <a:cs typeface="Times New Roman" panose="02020603050405020304" pitchFamily="18" charset="0"/>
              </a:rPr>
              <a:t>trung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 Middle app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core </a:t>
            </a:r>
            <a:r>
              <a:rPr lang="en-US" dirty="0" err="1" smtClean="0">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Vpbank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Nice </a:t>
            </a:r>
            <a:r>
              <a:rPr lang="en-US" dirty="0" err="1" smtClean="0">
                <a:latin typeface="Times New Roman" panose="02020603050405020304" pitchFamily="18" charset="0"/>
                <a:cs typeface="Times New Roman" panose="02020603050405020304" pitchFamily="18" charset="0"/>
              </a:rPr>
              <a:t>voicebiometrics</a:t>
            </a:r>
            <a:r>
              <a:rPr lang="en-US" dirty="0" smtClean="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Cấu phần </a:t>
            </a:r>
            <a:r>
              <a:rPr lang="en-US" dirty="0" err="1" smtClean="0">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 IT-IITD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p:txBody>
      </p:sp>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Middle APP</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578938" y="3789851"/>
            <a:ext cx="5478403" cy="2880580"/>
          </a:xfrm>
          <a:prstGeom prst="rect">
            <a:avLst/>
          </a:prstGeom>
        </p:spPr>
      </p:pic>
    </p:spTree>
    <p:extLst>
      <p:ext uri="{BB962C8B-B14F-4D97-AF65-F5344CB8AC3E}">
        <p14:creationId xmlns:p14="http://schemas.microsoft.com/office/powerpoint/2010/main" val="308412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Quan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477878" y="1201055"/>
            <a:ext cx="10125780" cy="5593445"/>
          </a:xfrm>
          <a:prstGeom prst="rect">
            <a:avLst/>
          </a:prstGeom>
        </p:spPr>
      </p:pic>
    </p:spTree>
    <p:extLst>
      <p:ext uri="{BB962C8B-B14F-4D97-AF65-F5344CB8AC3E}">
        <p14:creationId xmlns:p14="http://schemas.microsoft.com/office/powerpoint/2010/main" val="2858920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106057" y="1099455"/>
            <a:ext cx="8374743" cy="5641778"/>
          </a:xfrm>
          <a:prstGeom prst="rect">
            <a:avLst/>
          </a:prstGeom>
        </p:spPr>
      </p:pic>
    </p:spTree>
    <p:extLst>
      <p:ext uri="{BB962C8B-B14F-4D97-AF65-F5344CB8AC3E}">
        <p14:creationId xmlns:p14="http://schemas.microsoft.com/office/powerpoint/2010/main" val="1203998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Yêu</a:t>
            </a:r>
            <a:r>
              <a:rPr lang="en-US" dirty="0" smtClean="0"/>
              <a:t> </a:t>
            </a:r>
            <a:r>
              <a:rPr lang="en-US" dirty="0" err="1" smtClean="0"/>
              <a:t>cầu</a:t>
            </a:r>
            <a:r>
              <a:rPr lang="en-US" dirty="0" smtClean="0"/>
              <a:t> </a:t>
            </a:r>
            <a:r>
              <a:rPr lang="en-US" dirty="0" err="1" smtClean="0"/>
              <a:t>nghiệp</a:t>
            </a:r>
            <a:r>
              <a:rPr lang="en-US" dirty="0" smtClean="0"/>
              <a:t> vụ ban </a:t>
            </a:r>
            <a:r>
              <a:rPr lang="en-US" dirty="0" err="1" smtClean="0"/>
              <a:t>đầu</a:t>
            </a:r>
            <a:endParaRPr lang="en-US" dirty="0"/>
          </a:p>
        </p:txBody>
      </p:sp>
      <p:pic>
        <p:nvPicPr>
          <p:cNvPr id="4" name="Content Placeholder 3"/>
          <p:cNvPicPr>
            <a:picLocks noGrp="1" noChangeAspect="1"/>
          </p:cNvPicPr>
          <p:nvPr>
            <p:ph idx="1"/>
          </p:nvPr>
        </p:nvPicPr>
        <p:blipFill>
          <a:blip r:embed="rId2"/>
          <a:stretch>
            <a:fillRect/>
          </a:stretch>
        </p:blipFill>
        <p:spPr>
          <a:xfrm>
            <a:off x="3296444" y="2133600"/>
            <a:ext cx="7500937" cy="3778250"/>
          </a:xfrm>
          <a:prstGeom prst="rect">
            <a:avLst/>
          </a:prstGeom>
        </p:spPr>
      </p:pic>
    </p:spTree>
    <p:extLst>
      <p:ext uri="{BB962C8B-B14F-4D97-AF65-F5344CB8AC3E}">
        <p14:creationId xmlns:p14="http://schemas.microsoft.com/office/powerpoint/2010/main" val="188114000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2182</TotalTime>
  <Words>4233</Words>
  <Application>Microsoft Office PowerPoint</Application>
  <PresentationFormat>Widescreen</PresentationFormat>
  <Paragraphs>467</Paragraphs>
  <Slides>58</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Century Gothic</vt:lpstr>
      <vt:lpstr>Segoe UI</vt:lpstr>
      <vt:lpstr>Söhne</vt:lpstr>
      <vt:lpstr>Symbol</vt:lpstr>
      <vt:lpstr>Times New Roman</vt:lpstr>
      <vt:lpstr>Wingdings 3</vt:lpstr>
      <vt:lpstr>Wisp</vt:lpstr>
      <vt:lpstr>  Tổng quan hệ thống NiceVoiceBiometrics và Phiên bản 7.3</vt:lpstr>
      <vt:lpstr>Danh Mục</vt:lpstr>
      <vt:lpstr>Nice Voice biometrics</vt:lpstr>
      <vt:lpstr>Nice RTA</vt:lpstr>
      <vt:lpstr>Nice RTA</vt:lpstr>
      <vt:lpstr>Middle APP</vt:lpstr>
      <vt:lpstr>Tổng Quan hệ thống</vt:lpstr>
      <vt:lpstr>Tương tác tổng quan</vt:lpstr>
      <vt:lpstr>Yêu cầu nghiệp vụ ban đầu</vt:lpstr>
      <vt:lpstr>Inventory</vt:lpstr>
      <vt:lpstr>Usage</vt:lpstr>
      <vt:lpstr>Các thành phần chính</vt:lpstr>
      <vt:lpstr>Engaged</vt:lpstr>
      <vt:lpstr>Connect API (API)</vt:lpstr>
      <vt:lpstr>AIR</vt:lpstr>
      <vt:lpstr>RT Server</vt:lpstr>
      <vt:lpstr>Databases &amp; Datamart</vt:lpstr>
      <vt:lpstr>Tích hợp với Middle App</vt:lpstr>
      <vt:lpstr>CC247 Agent</vt:lpstr>
      <vt:lpstr>Tương tác - tích hợp phức tạp</vt:lpstr>
      <vt:lpstr>Hệ thống hiện tại của VPBank.</vt:lpstr>
      <vt:lpstr>Phiên bản Engage 7.3</vt:lpstr>
      <vt:lpstr>Phiên bản Engage 7.3</vt:lpstr>
      <vt:lpstr>Phiên bản Engage 7.3</vt:lpstr>
      <vt:lpstr>Phiên bản Engage 7.3</vt:lpstr>
      <vt:lpstr>Phiên bản Engage 7.3</vt:lpstr>
      <vt:lpstr>Phiên bản Engage 7.3</vt:lpstr>
      <vt:lpstr>Phiên bản Engage 7.3</vt:lpstr>
      <vt:lpstr>Phiên bản Engage 7.3</vt:lpstr>
      <vt:lpstr>Mô hình Nice Engage VPB</vt:lpstr>
      <vt:lpstr>Mô hình Nice Engage VPB</vt:lpstr>
      <vt:lpstr>PowerPoint Presentation</vt:lpstr>
      <vt:lpstr>PowerPoint Presentation</vt:lpstr>
      <vt:lpstr>Nâng cấp Engage 7.3</vt:lpstr>
      <vt:lpstr>Các bước nâng cấp Engage 7.3</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Vận hành Engage 7.3</vt:lpstr>
      <vt:lpstr>Thêm-sửa-xoá User</vt:lpstr>
      <vt:lpstr>Cấu hình CTI JTAPI/ICM</vt:lpstr>
      <vt:lpstr>Cấu hình Archive</vt:lpstr>
      <vt:lpstr>Cấu hình RTA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Engage 7.3</dc:title>
  <dc:creator>Hiep Nguyen</dc:creator>
  <cp:lastModifiedBy>Khanh Do Duy</cp:lastModifiedBy>
  <cp:revision>63</cp:revision>
  <dcterms:created xsi:type="dcterms:W3CDTF">2024-04-23T03:57:02Z</dcterms:created>
  <dcterms:modified xsi:type="dcterms:W3CDTF">2024-05-21T03:36:45Z</dcterms:modified>
</cp:coreProperties>
</file>